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Lst>
  <p:notesMasterIdLst>
    <p:notesMasterId r:id="rId21"/>
  </p:notesMasterIdLst>
  <p:sldIdLst>
    <p:sldId id="256" r:id="rId2"/>
    <p:sldId id="257" r:id="rId3"/>
    <p:sldId id="258" r:id="rId4"/>
    <p:sldId id="259" r:id="rId5"/>
    <p:sldId id="260" r:id="rId6"/>
    <p:sldId id="261" r:id="rId7"/>
    <p:sldId id="262" r:id="rId8"/>
    <p:sldId id="263" r:id="rId9"/>
    <p:sldId id="267" r:id="rId10"/>
    <p:sldId id="264" r:id="rId11"/>
    <p:sldId id="266" r:id="rId12"/>
    <p:sldId id="265" r:id="rId13"/>
    <p:sldId id="270" r:id="rId14"/>
    <p:sldId id="268" r:id="rId15"/>
    <p:sldId id="271" r:id="rId16"/>
    <p:sldId id="272" r:id="rId17"/>
    <p:sldId id="269"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35"/>
  </p:normalViewPr>
  <p:slideViewPr>
    <p:cSldViewPr snapToGrid="0">
      <p:cViewPr>
        <p:scale>
          <a:sx n="108" d="100"/>
          <a:sy n="108" d="100"/>
        </p:scale>
        <p:origin x="840"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6" Type="http://schemas.openxmlformats.org/officeDocument/2006/relationships/image" Target="../media/image35.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6" Type="http://schemas.openxmlformats.org/officeDocument/2006/relationships/image" Target="../media/image35.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77DE8-E0D6-4B92-87D2-05B9A2227F6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4ACCA94-CCA9-4E2F-AC83-5E2714C1AC60}">
      <dgm:prSet/>
      <dgm:spPr/>
      <dgm:t>
        <a:bodyPr/>
        <a:lstStyle/>
        <a:p>
          <a:pPr algn="just"/>
          <a:r>
            <a:rPr lang="en-US" b="1" dirty="0">
              <a:latin typeface="Times New Roman" panose="02020603050405020304" pitchFamily="18" charset="0"/>
              <a:cs typeface="Times New Roman" panose="02020603050405020304" pitchFamily="18" charset="0"/>
            </a:rPr>
            <a:t>Sustainable Materials: </a:t>
          </a:r>
          <a:r>
            <a:rPr lang="en-US" dirty="0">
              <a:latin typeface="Times New Roman" panose="02020603050405020304" pitchFamily="18" charset="0"/>
              <a:cs typeface="Times New Roman" panose="02020603050405020304" pitchFamily="18" charset="0"/>
            </a:rPr>
            <a:t>Shifting to recycled or recyclable materials such as recycled plastics, metals, or sustainable woods. These materials reduce the environmental impact associated with raw material extraction and processing.</a:t>
          </a:r>
        </a:p>
      </dgm:t>
    </dgm:pt>
    <dgm:pt modelId="{3DF628F0-A16D-4393-903C-DD5152268932}" type="parTrans" cxnId="{6478EA5C-AE2F-44E9-8002-D6C37B6B3ED7}">
      <dgm:prSet/>
      <dgm:spPr/>
      <dgm:t>
        <a:bodyPr/>
        <a:lstStyle/>
        <a:p>
          <a:endParaRPr lang="en-US"/>
        </a:p>
      </dgm:t>
    </dgm:pt>
    <dgm:pt modelId="{49AF7139-7123-4A53-943E-FE1263E3824F}" type="sibTrans" cxnId="{6478EA5C-AE2F-44E9-8002-D6C37B6B3ED7}">
      <dgm:prSet/>
      <dgm:spPr/>
      <dgm:t>
        <a:bodyPr/>
        <a:lstStyle/>
        <a:p>
          <a:endParaRPr lang="en-US"/>
        </a:p>
      </dgm:t>
    </dgm:pt>
    <dgm:pt modelId="{736420F3-ADAD-46D2-A0B5-BD62654AB195}">
      <dgm:prSet/>
      <dgm:spPr/>
      <dgm:t>
        <a:bodyPr/>
        <a:lstStyle/>
        <a:p>
          <a:pPr algn="just"/>
          <a:r>
            <a:rPr lang="en-US" b="1" dirty="0">
              <a:latin typeface="Times New Roman" panose="02020603050405020304" pitchFamily="18" charset="0"/>
              <a:cs typeface="Times New Roman" panose="02020603050405020304" pitchFamily="18" charset="0"/>
            </a:rPr>
            <a:t>Energy-Efficient Manufacturing: </a:t>
          </a:r>
          <a:r>
            <a:rPr lang="en-US" dirty="0">
              <a:latin typeface="Times New Roman" panose="02020603050405020304" pitchFamily="18" charset="0"/>
              <a:cs typeface="Times New Roman" panose="02020603050405020304" pitchFamily="18" charset="0"/>
            </a:rPr>
            <a:t>Implementing manufacturing processes that use renewable energy sources, like solar or wind power, can significantly reduce the carbon footprint of production.</a:t>
          </a:r>
        </a:p>
      </dgm:t>
    </dgm:pt>
    <dgm:pt modelId="{79358390-C139-417C-ADF8-A4D4973D2446}" type="parTrans" cxnId="{CD6BEC71-B490-42B7-B4EC-A42BE3C4DED7}">
      <dgm:prSet/>
      <dgm:spPr/>
      <dgm:t>
        <a:bodyPr/>
        <a:lstStyle/>
        <a:p>
          <a:endParaRPr lang="en-US"/>
        </a:p>
      </dgm:t>
    </dgm:pt>
    <dgm:pt modelId="{A2FBF9AE-9529-421A-8ECC-83A47B653357}" type="sibTrans" cxnId="{CD6BEC71-B490-42B7-B4EC-A42BE3C4DED7}">
      <dgm:prSet/>
      <dgm:spPr/>
      <dgm:t>
        <a:bodyPr/>
        <a:lstStyle/>
        <a:p>
          <a:endParaRPr lang="en-US"/>
        </a:p>
      </dgm:t>
    </dgm:pt>
    <dgm:pt modelId="{2059F936-3F08-4385-91E2-1A0D99239ED2}">
      <dgm:prSet/>
      <dgm:spPr/>
      <dgm:t>
        <a:bodyPr/>
        <a:lstStyle/>
        <a:p>
          <a:pPr algn="just"/>
          <a:r>
            <a:rPr lang="en-US" b="1" dirty="0">
              <a:latin typeface="Times New Roman" panose="02020603050405020304" pitchFamily="18" charset="0"/>
              <a:cs typeface="Times New Roman" panose="02020603050405020304" pitchFamily="18" charset="0"/>
            </a:rPr>
            <a:t>Modular Design: </a:t>
          </a:r>
          <a:r>
            <a:rPr lang="en-US" dirty="0">
              <a:latin typeface="Times New Roman" panose="02020603050405020304" pitchFamily="18" charset="0"/>
              <a:cs typeface="Times New Roman" panose="02020603050405020304" pitchFamily="18" charset="0"/>
            </a:rPr>
            <a:t>Designing the lamp with replaceable parts. This approach not only extends the product's life but also simplifies repairs and upgrades, reducing the need for complete replacements and, hence, waste.</a:t>
          </a:r>
        </a:p>
      </dgm:t>
    </dgm:pt>
    <dgm:pt modelId="{7B57CF63-D333-436A-B2ED-C4E51A9FEBA8}" type="parTrans" cxnId="{E68F876C-E649-407B-9EAE-64D43A6B6996}">
      <dgm:prSet/>
      <dgm:spPr/>
      <dgm:t>
        <a:bodyPr/>
        <a:lstStyle/>
        <a:p>
          <a:endParaRPr lang="en-US"/>
        </a:p>
      </dgm:t>
    </dgm:pt>
    <dgm:pt modelId="{14207DF0-58AB-48FF-A6BA-A3830D19103B}" type="sibTrans" cxnId="{E68F876C-E649-407B-9EAE-64D43A6B6996}">
      <dgm:prSet/>
      <dgm:spPr/>
      <dgm:t>
        <a:bodyPr/>
        <a:lstStyle/>
        <a:p>
          <a:endParaRPr lang="en-US"/>
        </a:p>
      </dgm:t>
    </dgm:pt>
    <dgm:pt modelId="{6AF2991E-43BC-4D3B-9324-C272E89855A4}">
      <dgm:prSet/>
      <dgm:spPr/>
      <dgm:t>
        <a:bodyPr/>
        <a:lstStyle/>
        <a:p>
          <a:pPr algn="just"/>
          <a:r>
            <a:rPr lang="en-US" b="1" dirty="0">
              <a:latin typeface="Times New Roman" panose="02020603050405020304" pitchFamily="18" charset="0"/>
              <a:cs typeface="Times New Roman" panose="02020603050405020304" pitchFamily="18" charset="0"/>
            </a:rPr>
            <a:t>Local Sourcing and Production: </a:t>
          </a:r>
          <a:r>
            <a:rPr lang="en-US" dirty="0">
              <a:latin typeface="Times New Roman" panose="02020603050405020304" pitchFamily="18" charset="0"/>
              <a:cs typeface="Times New Roman" panose="02020603050405020304" pitchFamily="18" charset="0"/>
            </a:rPr>
            <a:t>Reducing transportation emissions by sourcing materials locally and manufacturing the product closer to the market. This approach also supports local economies.</a:t>
          </a:r>
        </a:p>
      </dgm:t>
    </dgm:pt>
    <dgm:pt modelId="{BF40BB30-118C-4310-B722-3CDDF4D8BFEF}" type="parTrans" cxnId="{8A239A3E-A4F9-4235-B536-60B740C78AF1}">
      <dgm:prSet/>
      <dgm:spPr/>
      <dgm:t>
        <a:bodyPr/>
        <a:lstStyle/>
        <a:p>
          <a:endParaRPr lang="en-US"/>
        </a:p>
      </dgm:t>
    </dgm:pt>
    <dgm:pt modelId="{A62BA4FD-500A-4595-A107-B7F3905195B2}" type="sibTrans" cxnId="{8A239A3E-A4F9-4235-B536-60B740C78AF1}">
      <dgm:prSet/>
      <dgm:spPr/>
      <dgm:t>
        <a:bodyPr/>
        <a:lstStyle/>
        <a:p>
          <a:endParaRPr lang="en-US"/>
        </a:p>
      </dgm:t>
    </dgm:pt>
    <dgm:pt modelId="{1ED6E307-DE02-4581-ABA0-365BA34F5658}">
      <dgm:prSet/>
      <dgm:spPr/>
      <dgm:t>
        <a:bodyPr/>
        <a:lstStyle/>
        <a:p>
          <a:pPr algn="just"/>
          <a:r>
            <a:rPr lang="en-US" b="1" dirty="0">
              <a:latin typeface="Times New Roman" panose="02020603050405020304" pitchFamily="18" charset="0"/>
              <a:cs typeface="Times New Roman" panose="02020603050405020304" pitchFamily="18" charset="0"/>
            </a:rPr>
            <a:t>Lean Manufacturing Principles: </a:t>
          </a:r>
          <a:r>
            <a:rPr lang="en-US" dirty="0">
              <a:latin typeface="Times New Roman" panose="02020603050405020304" pitchFamily="18" charset="0"/>
              <a:cs typeface="Times New Roman" panose="02020603050405020304" pitchFamily="18" charset="0"/>
            </a:rPr>
            <a:t>Adopting lean manufacturing techniques to minimize waste in the production process. This includes reducing excess material use, optimizing energy consumption, and implementing efficient logistics</a:t>
          </a:r>
          <a:r>
            <a:rPr lang="en-US" dirty="0"/>
            <a:t>.</a:t>
          </a:r>
        </a:p>
      </dgm:t>
    </dgm:pt>
    <dgm:pt modelId="{E87521B9-37E7-445A-B474-7A0B84A6F564}" type="parTrans" cxnId="{879FC7CA-A937-4CD9-99A0-470DDCC19006}">
      <dgm:prSet/>
      <dgm:spPr/>
      <dgm:t>
        <a:bodyPr/>
        <a:lstStyle/>
        <a:p>
          <a:endParaRPr lang="en-US"/>
        </a:p>
      </dgm:t>
    </dgm:pt>
    <dgm:pt modelId="{41A485E0-9F34-473A-83D4-2F71672B530C}" type="sibTrans" cxnId="{879FC7CA-A937-4CD9-99A0-470DDCC19006}">
      <dgm:prSet/>
      <dgm:spPr/>
      <dgm:t>
        <a:bodyPr/>
        <a:lstStyle/>
        <a:p>
          <a:endParaRPr lang="en-US"/>
        </a:p>
      </dgm:t>
    </dgm:pt>
    <dgm:pt modelId="{4A864AB5-6DBF-4A1C-95B7-579915EC7B57}">
      <dgm:prSet/>
      <dgm:spPr/>
      <dgm:t>
        <a:bodyPr/>
        <a:lstStyle/>
        <a:p>
          <a:pPr algn="just"/>
          <a:r>
            <a:rPr lang="en-US" b="1" dirty="0">
              <a:latin typeface="Times New Roman" panose="02020603050405020304" pitchFamily="18" charset="0"/>
              <a:cs typeface="Times New Roman" panose="02020603050405020304" pitchFamily="18" charset="0"/>
            </a:rPr>
            <a:t>Non-Toxic Materials: </a:t>
          </a:r>
          <a:r>
            <a:rPr lang="en-US" dirty="0">
              <a:latin typeface="Times New Roman" panose="02020603050405020304" pitchFamily="18" charset="0"/>
              <a:cs typeface="Times New Roman" panose="02020603050405020304" pitchFamily="18" charset="0"/>
            </a:rPr>
            <a:t>Using materials free from harmful chemicals and toxins not only makes the lamp safer for consumers but also reduces environmental pollution during both production and disposal.</a:t>
          </a:r>
        </a:p>
      </dgm:t>
    </dgm:pt>
    <dgm:pt modelId="{06BD7C01-EC19-48BA-8732-043D19AA9575}" type="parTrans" cxnId="{48C19D0E-03FC-45E4-BC64-47EFD54D1D40}">
      <dgm:prSet/>
      <dgm:spPr/>
      <dgm:t>
        <a:bodyPr/>
        <a:lstStyle/>
        <a:p>
          <a:endParaRPr lang="en-US"/>
        </a:p>
      </dgm:t>
    </dgm:pt>
    <dgm:pt modelId="{49BD3C2B-7095-48F1-8D14-18AB9F730402}" type="sibTrans" cxnId="{48C19D0E-03FC-45E4-BC64-47EFD54D1D40}">
      <dgm:prSet/>
      <dgm:spPr/>
      <dgm:t>
        <a:bodyPr/>
        <a:lstStyle/>
        <a:p>
          <a:endParaRPr lang="en-US"/>
        </a:p>
      </dgm:t>
    </dgm:pt>
    <dgm:pt modelId="{A8FE0832-A1AB-4480-82DD-AF2AADACE757}">
      <dgm:prSet/>
      <dgm:spPr/>
      <dgm:t>
        <a:bodyPr/>
        <a:lstStyle/>
        <a:p>
          <a:pPr algn="just"/>
          <a:r>
            <a:rPr lang="en-US" b="1" dirty="0">
              <a:latin typeface="Times New Roman" panose="02020603050405020304" pitchFamily="18" charset="0"/>
              <a:cs typeface="Times New Roman" panose="02020603050405020304" pitchFamily="18" charset="0"/>
            </a:rPr>
            <a:t>Low-Impact Packaging: </a:t>
          </a:r>
          <a:r>
            <a:rPr lang="en-US" dirty="0">
              <a:latin typeface="Times New Roman" panose="02020603050405020304" pitchFamily="18" charset="0"/>
              <a:cs typeface="Times New Roman" panose="02020603050405020304" pitchFamily="18" charset="0"/>
            </a:rPr>
            <a:t>Switching to minimal, recyclable, or biodegradable packaging materials. This reduces the environmental impact associated with packaging waste.</a:t>
          </a:r>
        </a:p>
      </dgm:t>
    </dgm:pt>
    <dgm:pt modelId="{837F7BAB-957F-4558-8444-33B10B398EE1}" type="parTrans" cxnId="{5706118A-F9D8-4346-BA16-8BBC771D8080}">
      <dgm:prSet/>
      <dgm:spPr/>
      <dgm:t>
        <a:bodyPr/>
        <a:lstStyle/>
        <a:p>
          <a:endParaRPr lang="en-US"/>
        </a:p>
      </dgm:t>
    </dgm:pt>
    <dgm:pt modelId="{115F3CA9-533B-421D-AC5B-C3DACE16CDAC}" type="sibTrans" cxnId="{5706118A-F9D8-4346-BA16-8BBC771D8080}">
      <dgm:prSet/>
      <dgm:spPr/>
      <dgm:t>
        <a:bodyPr/>
        <a:lstStyle/>
        <a:p>
          <a:endParaRPr lang="en-US"/>
        </a:p>
      </dgm:t>
    </dgm:pt>
    <dgm:pt modelId="{2AD4DDFF-745A-4233-BEF5-A0A3110C82A0}">
      <dgm:prSet/>
      <dgm:spPr/>
      <dgm:t>
        <a:bodyPr/>
        <a:lstStyle/>
        <a:p>
          <a:pPr algn="just"/>
          <a:r>
            <a:rPr lang="en-US" b="1" dirty="0">
              <a:latin typeface="Times New Roman" panose="02020603050405020304" pitchFamily="18" charset="0"/>
              <a:cs typeface="Times New Roman" panose="02020603050405020304" pitchFamily="18" charset="0"/>
            </a:rPr>
            <a:t>End-of-Life Disposal Planning: </a:t>
          </a:r>
          <a:r>
            <a:rPr lang="en-US" dirty="0">
              <a:latin typeface="Times New Roman" panose="02020603050405020304" pitchFamily="18" charset="0"/>
              <a:cs typeface="Times New Roman" panose="02020603050405020304" pitchFamily="18" charset="0"/>
            </a:rPr>
            <a:t>Designing the product with its end-of-life in mind, facilitating easy disassembly and recycling of components.</a:t>
          </a:r>
        </a:p>
      </dgm:t>
    </dgm:pt>
    <dgm:pt modelId="{44132905-688E-45E3-9B11-A3D936682E25}" type="parTrans" cxnId="{BB7EC57B-9E3A-4F0E-85FE-4E43557B9A0A}">
      <dgm:prSet/>
      <dgm:spPr/>
      <dgm:t>
        <a:bodyPr/>
        <a:lstStyle/>
        <a:p>
          <a:endParaRPr lang="en-US"/>
        </a:p>
      </dgm:t>
    </dgm:pt>
    <dgm:pt modelId="{5299318D-DE4B-4CFA-ACFF-4163B69B2E99}" type="sibTrans" cxnId="{BB7EC57B-9E3A-4F0E-85FE-4E43557B9A0A}">
      <dgm:prSet/>
      <dgm:spPr/>
      <dgm:t>
        <a:bodyPr/>
        <a:lstStyle/>
        <a:p>
          <a:endParaRPr lang="en-US"/>
        </a:p>
      </dgm:t>
    </dgm:pt>
    <dgm:pt modelId="{5389B461-7955-4E89-AEB7-66AD4F30CFDA}" type="pres">
      <dgm:prSet presAssocID="{9C277DE8-E0D6-4B92-87D2-05B9A2227F6F}" presName="root" presStyleCnt="0">
        <dgm:presLayoutVars>
          <dgm:dir/>
          <dgm:resizeHandles val="exact"/>
        </dgm:presLayoutVars>
      </dgm:prSet>
      <dgm:spPr/>
    </dgm:pt>
    <dgm:pt modelId="{1C002AA3-6AD9-49A0-9AFA-4066998B2C04}" type="pres">
      <dgm:prSet presAssocID="{9C277DE8-E0D6-4B92-87D2-05B9A2227F6F}" presName="container" presStyleCnt="0">
        <dgm:presLayoutVars>
          <dgm:dir/>
          <dgm:resizeHandles val="exact"/>
        </dgm:presLayoutVars>
      </dgm:prSet>
      <dgm:spPr/>
    </dgm:pt>
    <dgm:pt modelId="{BA5C23E9-FA25-4E10-B9C5-97C9C1B10060}" type="pres">
      <dgm:prSet presAssocID="{74ACCA94-CCA9-4E2F-AC83-5E2714C1AC60}" presName="compNode" presStyleCnt="0"/>
      <dgm:spPr/>
    </dgm:pt>
    <dgm:pt modelId="{26762300-F214-4244-9E2E-64C5C6481ABD}" type="pres">
      <dgm:prSet presAssocID="{74ACCA94-CCA9-4E2F-AC83-5E2714C1AC60}" presName="iconBgRect" presStyleLbl="bgShp" presStyleIdx="0" presStyleCnt="8"/>
      <dgm:spPr/>
    </dgm:pt>
    <dgm:pt modelId="{2317AE36-8E25-488E-9642-6B94C7B2EE4D}" type="pres">
      <dgm:prSet presAssocID="{74ACCA94-CCA9-4E2F-AC83-5E2714C1AC6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cycle Sign"/>
        </a:ext>
      </dgm:extLst>
    </dgm:pt>
    <dgm:pt modelId="{2E5BE0A9-6DFA-440C-A473-4FFEBABACDB7}" type="pres">
      <dgm:prSet presAssocID="{74ACCA94-CCA9-4E2F-AC83-5E2714C1AC60}" presName="spaceRect" presStyleCnt="0"/>
      <dgm:spPr/>
    </dgm:pt>
    <dgm:pt modelId="{A48884BE-2A2E-4AE8-B515-21D1973AD5F3}" type="pres">
      <dgm:prSet presAssocID="{74ACCA94-CCA9-4E2F-AC83-5E2714C1AC60}" presName="textRect" presStyleLbl="revTx" presStyleIdx="0" presStyleCnt="8">
        <dgm:presLayoutVars>
          <dgm:chMax val="1"/>
          <dgm:chPref val="1"/>
        </dgm:presLayoutVars>
      </dgm:prSet>
      <dgm:spPr/>
    </dgm:pt>
    <dgm:pt modelId="{960DCB5D-682B-45D1-B1C4-E19EE6815F63}" type="pres">
      <dgm:prSet presAssocID="{49AF7139-7123-4A53-943E-FE1263E3824F}" presName="sibTrans" presStyleLbl="sibTrans2D1" presStyleIdx="0" presStyleCnt="0"/>
      <dgm:spPr/>
    </dgm:pt>
    <dgm:pt modelId="{FA8D9531-A5D2-4109-8EAD-F812F1791FD9}" type="pres">
      <dgm:prSet presAssocID="{736420F3-ADAD-46D2-A0B5-BD62654AB195}" presName="compNode" presStyleCnt="0"/>
      <dgm:spPr/>
    </dgm:pt>
    <dgm:pt modelId="{69DD2730-61EA-4025-A439-7973076F8891}" type="pres">
      <dgm:prSet presAssocID="{736420F3-ADAD-46D2-A0B5-BD62654AB195}" presName="iconBgRect" presStyleLbl="bgShp" presStyleIdx="1" presStyleCnt="8"/>
      <dgm:spPr/>
    </dgm:pt>
    <dgm:pt modelId="{6A1D7917-A383-4294-8DD8-2503AF1192A6}" type="pres">
      <dgm:prSet presAssocID="{736420F3-ADAD-46D2-A0B5-BD62654AB19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mill"/>
        </a:ext>
      </dgm:extLst>
    </dgm:pt>
    <dgm:pt modelId="{51838483-4120-4ED3-BFAC-9B5B982A469E}" type="pres">
      <dgm:prSet presAssocID="{736420F3-ADAD-46D2-A0B5-BD62654AB195}" presName="spaceRect" presStyleCnt="0"/>
      <dgm:spPr/>
    </dgm:pt>
    <dgm:pt modelId="{D3B40EC6-676C-4819-BE71-381D4E0D5CF0}" type="pres">
      <dgm:prSet presAssocID="{736420F3-ADAD-46D2-A0B5-BD62654AB195}" presName="textRect" presStyleLbl="revTx" presStyleIdx="1" presStyleCnt="8">
        <dgm:presLayoutVars>
          <dgm:chMax val="1"/>
          <dgm:chPref val="1"/>
        </dgm:presLayoutVars>
      </dgm:prSet>
      <dgm:spPr/>
    </dgm:pt>
    <dgm:pt modelId="{E3D3518F-499F-40EF-87F6-43BA16701015}" type="pres">
      <dgm:prSet presAssocID="{A2FBF9AE-9529-421A-8ECC-83A47B653357}" presName="sibTrans" presStyleLbl="sibTrans2D1" presStyleIdx="0" presStyleCnt="0"/>
      <dgm:spPr/>
    </dgm:pt>
    <dgm:pt modelId="{DF1CB99A-76AB-4597-84B7-668F9FBA6B23}" type="pres">
      <dgm:prSet presAssocID="{2059F936-3F08-4385-91E2-1A0D99239ED2}" presName="compNode" presStyleCnt="0"/>
      <dgm:spPr/>
    </dgm:pt>
    <dgm:pt modelId="{E538322A-4A84-42A6-BD3C-8E715542A683}" type="pres">
      <dgm:prSet presAssocID="{2059F936-3F08-4385-91E2-1A0D99239ED2}" presName="iconBgRect" presStyleLbl="bgShp" presStyleIdx="2" presStyleCnt="8"/>
      <dgm:spPr/>
    </dgm:pt>
    <dgm:pt modelId="{6D49E796-5658-473D-80B2-B3D8AE9C4752}" type="pres">
      <dgm:prSet presAssocID="{2059F936-3F08-4385-91E2-1A0D99239ED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int"/>
        </a:ext>
      </dgm:extLst>
    </dgm:pt>
    <dgm:pt modelId="{C33B3144-ADC8-4772-BC1A-3329DEE697C7}" type="pres">
      <dgm:prSet presAssocID="{2059F936-3F08-4385-91E2-1A0D99239ED2}" presName="spaceRect" presStyleCnt="0"/>
      <dgm:spPr/>
    </dgm:pt>
    <dgm:pt modelId="{D87E44E6-A541-4586-BD05-D34A3D5D35DF}" type="pres">
      <dgm:prSet presAssocID="{2059F936-3F08-4385-91E2-1A0D99239ED2}" presName="textRect" presStyleLbl="revTx" presStyleIdx="2" presStyleCnt="8">
        <dgm:presLayoutVars>
          <dgm:chMax val="1"/>
          <dgm:chPref val="1"/>
        </dgm:presLayoutVars>
      </dgm:prSet>
      <dgm:spPr/>
    </dgm:pt>
    <dgm:pt modelId="{44DA06EA-E4BF-4608-BB74-8E6E08DCDF85}" type="pres">
      <dgm:prSet presAssocID="{14207DF0-58AB-48FF-A6BA-A3830D19103B}" presName="sibTrans" presStyleLbl="sibTrans2D1" presStyleIdx="0" presStyleCnt="0"/>
      <dgm:spPr/>
    </dgm:pt>
    <dgm:pt modelId="{4475E747-8B86-4313-92AC-A93888F601E1}" type="pres">
      <dgm:prSet presAssocID="{6AF2991E-43BC-4D3B-9324-C272E89855A4}" presName="compNode" presStyleCnt="0"/>
      <dgm:spPr/>
    </dgm:pt>
    <dgm:pt modelId="{CD21BEA1-DFD9-41E8-BFE4-33495371A760}" type="pres">
      <dgm:prSet presAssocID="{6AF2991E-43BC-4D3B-9324-C272E89855A4}" presName="iconBgRect" presStyleLbl="bgShp" presStyleIdx="3" presStyleCnt="8"/>
      <dgm:spPr/>
    </dgm:pt>
    <dgm:pt modelId="{5D8AE353-F028-4ACA-8BDF-BD0928963C28}" type="pres">
      <dgm:prSet presAssocID="{6AF2991E-43BC-4D3B-9324-C272E89855A4}"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AFF51DB9-5413-46CE-9123-8648EDA8876F}" type="pres">
      <dgm:prSet presAssocID="{6AF2991E-43BC-4D3B-9324-C272E89855A4}" presName="spaceRect" presStyleCnt="0"/>
      <dgm:spPr/>
    </dgm:pt>
    <dgm:pt modelId="{F3F5A4F5-6DDC-47CE-B321-96F65C772388}" type="pres">
      <dgm:prSet presAssocID="{6AF2991E-43BC-4D3B-9324-C272E89855A4}" presName="textRect" presStyleLbl="revTx" presStyleIdx="3" presStyleCnt="8">
        <dgm:presLayoutVars>
          <dgm:chMax val="1"/>
          <dgm:chPref val="1"/>
        </dgm:presLayoutVars>
      </dgm:prSet>
      <dgm:spPr/>
    </dgm:pt>
    <dgm:pt modelId="{DD6A5D7D-D075-45DA-A939-2DE84D712A6F}" type="pres">
      <dgm:prSet presAssocID="{A62BA4FD-500A-4595-A107-B7F3905195B2}" presName="sibTrans" presStyleLbl="sibTrans2D1" presStyleIdx="0" presStyleCnt="0"/>
      <dgm:spPr/>
    </dgm:pt>
    <dgm:pt modelId="{47AFA1B6-F41B-469A-AE98-2A8A4388E557}" type="pres">
      <dgm:prSet presAssocID="{1ED6E307-DE02-4581-ABA0-365BA34F5658}" presName="compNode" presStyleCnt="0"/>
      <dgm:spPr/>
    </dgm:pt>
    <dgm:pt modelId="{F0D73ED2-2BD7-4D43-953C-E4DA37273E98}" type="pres">
      <dgm:prSet presAssocID="{1ED6E307-DE02-4581-ABA0-365BA34F5658}" presName="iconBgRect" presStyleLbl="bgShp" presStyleIdx="4" presStyleCnt="8"/>
      <dgm:spPr/>
    </dgm:pt>
    <dgm:pt modelId="{1DC462F2-FA1E-4505-B4C4-2112E00DE923}" type="pres">
      <dgm:prSet presAssocID="{1ED6E307-DE02-4581-ABA0-365BA34F5658}"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97F94476-D02C-4A99-924D-9B094DDEF70B}" type="pres">
      <dgm:prSet presAssocID="{1ED6E307-DE02-4581-ABA0-365BA34F5658}" presName="spaceRect" presStyleCnt="0"/>
      <dgm:spPr/>
    </dgm:pt>
    <dgm:pt modelId="{6B3607AD-D777-4287-B2A1-067741A0F300}" type="pres">
      <dgm:prSet presAssocID="{1ED6E307-DE02-4581-ABA0-365BA34F5658}" presName="textRect" presStyleLbl="revTx" presStyleIdx="4" presStyleCnt="8">
        <dgm:presLayoutVars>
          <dgm:chMax val="1"/>
          <dgm:chPref val="1"/>
        </dgm:presLayoutVars>
      </dgm:prSet>
      <dgm:spPr/>
    </dgm:pt>
    <dgm:pt modelId="{BCA2750B-A9D2-4D66-ABB3-45B0B2B82953}" type="pres">
      <dgm:prSet presAssocID="{41A485E0-9F34-473A-83D4-2F71672B530C}" presName="sibTrans" presStyleLbl="sibTrans2D1" presStyleIdx="0" presStyleCnt="0"/>
      <dgm:spPr/>
    </dgm:pt>
    <dgm:pt modelId="{0BD8FBD2-F01E-4F82-82BA-F03604AC51EE}" type="pres">
      <dgm:prSet presAssocID="{4A864AB5-6DBF-4A1C-95B7-579915EC7B57}" presName="compNode" presStyleCnt="0"/>
      <dgm:spPr/>
    </dgm:pt>
    <dgm:pt modelId="{1DEBE4BD-0F21-42D2-BF92-04BB4B305BF5}" type="pres">
      <dgm:prSet presAssocID="{4A864AB5-6DBF-4A1C-95B7-579915EC7B57}" presName="iconBgRect" presStyleLbl="bgShp" presStyleIdx="5" presStyleCnt="8"/>
      <dgm:spPr/>
    </dgm:pt>
    <dgm:pt modelId="{FB8B4CE0-F44F-49E2-93C9-775A238B5664}" type="pres">
      <dgm:prSet presAssocID="{4A864AB5-6DBF-4A1C-95B7-579915EC7B5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No Smoking"/>
        </a:ext>
      </dgm:extLst>
    </dgm:pt>
    <dgm:pt modelId="{A33C1969-84A8-41E7-9D0D-B36BE9857BC6}" type="pres">
      <dgm:prSet presAssocID="{4A864AB5-6DBF-4A1C-95B7-579915EC7B57}" presName="spaceRect" presStyleCnt="0"/>
      <dgm:spPr/>
    </dgm:pt>
    <dgm:pt modelId="{F059DF7F-186B-4FCB-8F38-6477ADD7E4AA}" type="pres">
      <dgm:prSet presAssocID="{4A864AB5-6DBF-4A1C-95B7-579915EC7B57}" presName="textRect" presStyleLbl="revTx" presStyleIdx="5" presStyleCnt="8">
        <dgm:presLayoutVars>
          <dgm:chMax val="1"/>
          <dgm:chPref val="1"/>
        </dgm:presLayoutVars>
      </dgm:prSet>
      <dgm:spPr/>
    </dgm:pt>
    <dgm:pt modelId="{A03A828A-4CB2-4756-8EF1-08DEB772E289}" type="pres">
      <dgm:prSet presAssocID="{49BD3C2B-7095-48F1-8D14-18AB9F730402}" presName="sibTrans" presStyleLbl="sibTrans2D1" presStyleIdx="0" presStyleCnt="0"/>
      <dgm:spPr/>
    </dgm:pt>
    <dgm:pt modelId="{6F7D6830-FC81-47E2-8737-25E9F43E7CC5}" type="pres">
      <dgm:prSet presAssocID="{A8FE0832-A1AB-4480-82DD-AF2AADACE757}" presName="compNode" presStyleCnt="0"/>
      <dgm:spPr/>
    </dgm:pt>
    <dgm:pt modelId="{94BCE31C-9478-4522-81CB-B981AC842D55}" type="pres">
      <dgm:prSet presAssocID="{A8FE0832-A1AB-4480-82DD-AF2AADACE757}" presName="iconBgRect" presStyleLbl="bgShp" presStyleIdx="6" presStyleCnt="8"/>
      <dgm:spPr/>
    </dgm:pt>
    <dgm:pt modelId="{80ED8FDF-C83E-45CB-B6DD-0D2551B1ED1B}" type="pres">
      <dgm:prSet presAssocID="{A8FE0832-A1AB-4480-82DD-AF2AADACE757}"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Recycle"/>
        </a:ext>
      </dgm:extLst>
    </dgm:pt>
    <dgm:pt modelId="{AB91953D-94D5-4C7F-8C3F-FDF93DE3D46F}" type="pres">
      <dgm:prSet presAssocID="{A8FE0832-A1AB-4480-82DD-AF2AADACE757}" presName="spaceRect" presStyleCnt="0"/>
      <dgm:spPr/>
    </dgm:pt>
    <dgm:pt modelId="{C3F91533-8D7A-4DDF-87F6-AF739FC3D8C6}" type="pres">
      <dgm:prSet presAssocID="{A8FE0832-A1AB-4480-82DD-AF2AADACE757}" presName="textRect" presStyleLbl="revTx" presStyleIdx="6" presStyleCnt="8">
        <dgm:presLayoutVars>
          <dgm:chMax val="1"/>
          <dgm:chPref val="1"/>
        </dgm:presLayoutVars>
      </dgm:prSet>
      <dgm:spPr/>
    </dgm:pt>
    <dgm:pt modelId="{8414BE23-1621-4C92-B82B-89B1A0ACF000}" type="pres">
      <dgm:prSet presAssocID="{115F3CA9-533B-421D-AC5B-C3DACE16CDAC}" presName="sibTrans" presStyleLbl="sibTrans2D1" presStyleIdx="0" presStyleCnt="0"/>
      <dgm:spPr/>
    </dgm:pt>
    <dgm:pt modelId="{495F48FC-C548-43EE-A50A-4F645E885C4C}" type="pres">
      <dgm:prSet presAssocID="{2AD4DDFF-745A-4233-BEF5-A0A3110C82A0}" presName="compNode" presStyleCnt="0"/>
      <dgm:spPr/>
    </dgm:pt>
    <dgm:pt modelId="{FC90E084-C90E-458F-8683-B7AD9BD3B9A7}" type="pres">
      <dgm:prSet presAssocID="{2AD4DDFF-745A-4233-BEF5-A0A3110C82A0}" presName="iconBgRect" presStyleLbl="bgShp" presStyleIdx="7" presStyleCnt="8"/>
      <dgm:spPr/>
    </dgm:pt>
    <dgm:pt modelId="{17919D49-9BB1-4F8A-835F-84F7B749ABCF}" type="pres">
      <dgm:prSet presAssocID="{2AD4DDFF-745A-4233-BEF5-A0A3110C82A0}"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ircles with Arrows"/>
        </a:ext>
      </dgm:extLst>
    </dgm:pt>
    <dgm:pt modelId="{EB24AE3C-6511-4089-8352-0F5DD1F17A80}" type="pres">
      <dgm:prSet presAssocID="{2AD4DDFF-745A-4233-BEF5-A0A3110C82A0}" presName="spaceRect" presStyleCnt="0"/>
      <dgm:spPr/>
    </dgm:pt>
    <dgm:pt modelId="{F87B08C9-33A5-4BE5-A815-A3AA1C2078F0}" type="pres">
      <dgm:prSet presAssocID="{2AD4DDFF-745A-4233-BEF5-A0A3110C82A0}" presName="textRect" presStyleLbl="revTx" presStyleIdx="7" presStyleCnt="8">
        <dgm:presLayoutVars>
          <dgm:chMax val="1"/>
          <dgm:chPref val="1"/>
        </dgm:presLayoutVars>
      </dgm:prSet>
      <dgm:spPr/>
    </dgm:pt>
  </dgm:ptLst>
  <dgm:cxnLst>
    <dgm:cxn modelId="{A0F46107-A101-4D9B-96CB-6BB9C3410112}" type="presOf" srcId="{A2FBF9AE-9529-421A-8ECC-83A47B653357}" destId="{E3D3518F-499F-40EF-87F6-43BA16701015}" srcOrd="0" destOrd="0" presId="urn:microsoft.com/office/officeart/2018/2/layout/IconCircleList"/>
    <dgm:cxn modelId="{48C19D0E-03FC-45E4-BC64-47EFD54D1D40}" srcId="{9C277DE8-E0D6-4B92-87D2-05B9A2227F6F}" destId="{4A864AB5-6DBF-4A1C-95B7-579915EC7B57}" srcOrd="5" destOrd="0" parTransId="{06BD7C01-EC19-48BA-8732-043D19AA9575}" sibTransId="{49BD3C2B-7095-48F1-8D14-18AB9F730402}"/>
    <dgm:cxn modelId="{D8FB9F1E-2D83-4607-B1AF-F29EAB8D22FC}" type="presOf" srcId="{14207DF0-58AB-48FF-A6BA-A3830D19103B}" destId="{44DA06EA-E4BF-4608-BB74-8E6E08DCDF85}" srcOrd="0" destOrd="0" presId="urn:microsoft.com/office/officeart/2018/2/layout/IconCircleList"/>
    <dgm:cxn modelId="{617E0738-769F-48ED-931B-0FE9167CD3D4}" type="presOf" srcId="{41A485E0-9F34-473A-83D4-2F71672B530C}" destId="{BCA2750B-A9D2-4D66-ABB3-45B0B2B82953}" srcOrd="0" destOrd="0" presId="urn:microsoft.com/office/officeart/2018/2/layout/IconCircleList"/>
    <dgm:cxn modelId="{8A239A3E-A4F9-4235-B536-60B740C78AF1}" srcId="{9C277DE8-E0D6-4B92-87D2-05B9A2227F6F}" destId="{6AF2991E-43BC-4D3B-9324-C272E89855A4}" srcOrd="3" destOrd="0" parTransId="{BF40BB30-118C-4310-B722-3CDDF4D8BFEF}" sibTransId="{A62BA4FD-500A-4595-A107-B7F3905195B2}"/>
    <dgm:cxn modelId="{BAC6D244-3C72-4211-A419-4D980316B5EE}" type="presOf" srcId="{49BD3C2B-7095-48F1-8D14-18AB9F730402}" destId="{A03A828A-4CB2-4756-8EF1-08DEB772E289}" srcOrd="0" destOrd="0" presId="urn:microsoft.com/office/officeart/2018/2/layout/IconCircleList"/>
    <dgm:cxn modelId="{4A3EA554-2794-41E9-AE92-11016CC90888}" type="presOf" srcId="{49AF7139-7123-4A53-943E-FE1263E3824F}" destId="{960DCB5D-682B-45D1-B1C4-E19EE6815F63}" srcOrd="0" destOrd="0" presId="urn:microsoft.com/office/officeart/2018/2/layout/IconCircleList"/>
    <dgm:cxn modelId="{6478EA5C-AE2F-44E9-8002-D6C37B6B3ED7}" srcId="{9C277DE8-E0D6-4B92-87D2-05B9A2227F6F}" destId="{74ACCA94-CCA9-4E2F-AC83-5E2714C1AC60}" srcOrd="0" destOrd="0" parTransId="{3DF628F0-A16D-4393-903C-DD5152268932}" sibTransId="{49AF7139-7123-4A53-943E-FE1263E3824F}"/>
    <dgm:cxn modelId="{ACBD6368-9E9C-4BD3-A0B4-F6B527E28BB8}" type="presOf" srcId="{115F3CA9-533B-421D-AC5B-C3DACE16CDAC}" destId="{8414BE23-1621-4C92-B82B-89B1A0ACF000}" srcOrd="0" destOrd="0" presId="urn:microsoft.com/office/officeart/2018/2/layout/IconCircleList"/>
    <dgm:cxn modelId="{E68F876C-E649-407B-9EAE-64D43A6B6996}" srcId="{9C277DE8-E0D6-4B92-87D2-05B9A2227F6F}" destId="{2059F936-3F08-4385-91E2-1A0D99239ED2}" srcOrd="2" destOrd="0" parTransId="{7B57CF63-D333-436A-B2ED-C4E51A9FEBA8}" sibTransId="{14207DF0-58AB-48FF-A6BA-A3830D19103B}"/>
    <dgm:cxn modelId="{CD6BEC71-B490-42B7-B4EC-A42BE3C4DED7}" srcId="{9C277DE8-E0D6-4B92-87D2-05B9A2227F6F}" destId="{736420F3-ADAD-46D2-A0B5-BD62654AB195}" srcOrd="1" destOrd="0" parTransId="{79358390-C139-417C-ADF8-A4D4973D2446}" sibTransId="{A2FBF9AE-9529-421A-8ECC-83A47B653357}"/>
    <dgm:cxn modelId="{A12CA472-11EF-4665-A5DD-D9FE82A6E633}" type="presOf" srcId="{9C277DE8-E0D6-4B92-87D2-05B9A2227F6F}" destId="{5389B461-7955-4E89-AEB7-66AD4F30CFDA}" srcOrd="0" destOrd="0" presId="urn:microsoft.com/office/officeart/2018/2/layout/IconCircleList"/>
    <dgm:cxn modelId="{BB7EC57B-9E3A-4F0E-85FE-4E43557B9A0A}" srcId="{9C277DE8-E0D6-4B92-87D2-05B9A2227F6F}" destId="{2AD4DDFF-745A-4233-BEF5-A0A3110C82A0}" srcOrd="7" destOrd="0" parTransId="{44132905-688E-45E3-9B11-A3D936682E25}" sibTransId="{5299318D-DE4B-4CFA-ACFF-4163B69B2E99}"/>
    <dgm:cxn modelId="{5706118A-F9D8-4346-BA16-8BBC771D8080}" srcId="{9C277DE8-E0D6-4B92-87D2-05B9A2227F6F}" destId="{A8FE0832-A1AB-4480-82DD-AF2AADACE757}" srcOrd="6" destOrd="0" parTransId="{837F7BAB-957F-4558-8444-33B10B398EE1}" sibTransId="{115F3CA9-533B-421D-AC5B-C3DACE16CDAC}"/>
    <dgm:cxn modelId="{1876759A-A2F3-40E3-8FB3-6E28646DAB13}" type="presOf" srcId="{2AD4DDFF-745A-4233-BEF5-A0A3110C82A0}" destId="{F87B08C9-33A5-4BE5-A815-A3AA1C2078F0}" srcOrd="0" destOrd="0" presId="urn:microsoft.com/office/officeart/2018/2/layout/IconCircleList"/>
    <dgm:cxn modelId="{7D7C56B3-D4EA-45E4-8CF1-EDCC03948AB2}" type="presOf" srcId="{2059F936-3F08-4385-91E2-1A0D99239ED2}" destId="{D87E44E6-A541-4586-BD05-D34A3D5D35DF}" srcOrd="0" destOrd="0" presId="urn:microsoft.com/office/officeart/2018/2/layout/IconCircleList"/>
    <dgm:cxn modelId="{C736B7B4-61BA-4966-B6DF-813215ADA406}" type="presOf" srcId="{736420F3-ADAD-46D2-A0B5-BD62654AB195}" destId="{D3B40EC6-676C-4819-BE71-381D4E0D5CF0}" srcOrd="0" destOrd="0" presId="urn:microsoft.com/office/officeart/2018/2/layout/IconCircleList"/>
    <dgm:cxn modelId="{B6B0F3C2-0DC7-4233-A059-5A8F6E28AEA1}" type="presOf" srcId="{4A864AB5-6DBF-4A1C-95B7-579915EC7B57}" destId="{F059DF7F-186B-4FCB-8F38-6477ADD7E4AA}" srcOrd="0" destOrd="0" presId="urn:microsoft.com/office/officeart/2018/2/layout/IconCircleList"/>
    <dgm:cxn modelId="{879FC7CA-A937-4CD9-99A0-470DDCC19006}" srcId="{9C277DE8-E0D6-4B92-87D2-05B9A2227F6F}" destId="{1ED6E307-DE02-4581-ABA0-365BA34F5658}" srcOrd="4" destOrd="0" parTransId="{E87521B9-37E7-445A-B474-7A0B84A6F564}" sibTransId="{41A485E0-9F34-473A-83D4-2F71672B530C}"/>
    <dgm:cxn modelId="{39C0FDCA-AFBE-40CA-A703-1C605B806E46}" type="presOf" srcId="{1ED6E307-DE02-4581-ABA0-365BA34F5658}" destId="{6B3607AD-D777-4287-B2A1-067741A0F300}" srcOrd="0" destOrd="0" presId="urn:microsoft.com/office/officeart/2018/2/layout/IconCircleList"/>
    <dgm:cxn modelId="{F2B367CC-E74C-4937-B686-4131358B9982}" type="presOf" srcId="{A62BA4FD-500A-4595-A107-B7F3905195B2}" destId="{DD6A5D7D-D075-45DA-A939-2DE84D712A6F}" srcOrd="0" destOrd="0" presId="urn:microsoft.com/office/officeart/2018/2/layout/IconCircleList"/>
    <dgm:cxn modelId="{471C76D3-D8D3-4ECA-925B-667AC7B53021}" type="presOf" srcId="{74ACCA94-CCA9-4E2F-AC83-5E2714C1AC60}" destId="{A48884BE-2A2E-4AE8-B515-21D1973AD5F3}" srcOrd="0" destOrd="0" presId="urn:microsoft.com/office/officeart/2018/2/layout/IconCircleList"/>
    <dgm:cxn modelId="{7C7C9CD6-548E-49A9-9178-92FB73D8E9A3}" type="presOf" srcId="{6AF2991E-43BC-4D3B-9324-C272E89855A4}" destId="{F3F5A4F5-6DDC-47CE-B321-96F65C772388}" srcOrd="0" destOrd="0" presId="urn:microsoft.com/office/officeart/2018/2/layout/IconCircleList"/>
    <dgm:cxn modelId="{FE1D57E1-F3A4-4A49-B336-CB1122D91CB4}" type="presOf" srcId="{A8FE0832-A1AB-4480-82DD-AF2AADACE757}" destId="{C3F91533-8D7A-4DDF-87F6-AF739FC3D8C6}" srcOrd="0" destOrd="0" presId="urn:microsoft.com/office/officeart/2018/2/layout/IconCircleList"/>
    <dgm:cxn modelId="{5A2D3E3C-DC48-44AD-91A9-4DF4FA866F2B}" type="presParOf" srcId="{5389B461-7955-4E89-AEB7-66AD4F30CFDA}" destId="{1C002AA3-6AD9-49A0-9AFA-4066998B2C04}" srcOrd="0" destOrd="0" presId="urn:microsoft.com/office/officeart/2018/2/layout/IconCircleList"/>
    <dgm:cxn modelId="{AD4D95C3-A663-463E-B423-1D8FAF095D29}" type="presParOf" srcId="{1C002AA3-6AD9-49A0-9AFA-4066998B2C04}" destId="{BA5C23E9-FA25-4E10-B9C5-97C9C1B10060}" srcOrd="0" destOrd="0" presId="urn:microsoft.com/office/officeart/2018/2/layout/IconCircleList"/>
    <dgm:cxn modelId="{EB1CC21A-DC33-4AAA-BBC1-4B6E2C0DC603}" type="presParOf" srcId="{BA5C23E9-FA25-4E10-B9C5-97C9C1B10060}" destId="{26762300-F214-4244-9E2E-64C5C6481ABD}" srcOrd="0" destOrd="0" presId="urn:microsoft.com/office/officeart/2018/2/layout/IconCircleList"/>
    <dgm:cxn modelId="{30660753-DC07-44B9-8965-E0A2F9D56D5A}" type="presParOf" srcId="{BA5C23E9-FA25-4E10-B9C5-97C9C1B10060}" destId="{2317AE36-8E25-488E-9642-6B94C7B2EE4D}" srcOrd="1" destOrd="0" presId="urn:microsoft.com/office/officeart/2018/2/layout/IconCircleList"/>
    <dgm:cxn modelId="{5C61661C-A3CE-4056-81BE-8D560CAF9387}" type="presParOf" srcId="{BA5C23E9-FA25-4E10-B9C5-97C9C1B10060}" destId="{2E5BE0A9-6DFA-440C-A473-4FFEBABACDB7}" srcOrd="2" destOrd="0" presId="urn:microsoft.com/office/officeart/2018/2/layout/IconCircleList"/>
    <dgm:cxn modelId="{94E8F670-5E56-4B0B-8051-26D5F6A74F1F}" type="presParOf" srcId="{BA5C23E9-FA25-4E10-B9C5-97C9C1B10060}" destId="{A48884BE-2A2E-4AE8-B515-21D1973AD5F3}" srcOrd="3" destOrd="0" presId="urn:microsoft.com/office/officeart/2018/2/layout/IconCircleList"/>
    <dgm:cxn modelId="{5FB171FD-B17D-46E6-B3E6-1C575B0BB0CC}" type="presParOf" srcId="{1C002AA3-6AD9-49A0-9AFA-4066998B2C04}" destId="{960DCB5D-682B-45D1-B1C4-E19EE6815F63}" srcOrd="1" destOrd="0" presId="urn:microsoft.com/office/officeart/2018/2/layout/IconCircleList"/>
    <dgm:cxn modelId="{B8B4CA1F-20B3-4D3F-BE61-BC98AE6785EA}" type="presParOf" srcId="{1C002AA3-6AD9-49A0-9AFA-4066998B2C04}" destId="{FA8D9531-A5D2-4109-8EAD-F812F1791FD9}" srcOrd="2" destOrd="0" presId="urn:microsoft.com/office/officeart/2018/2/layout/IconCircleList"/>
    <dgm:cxn modelId="{4FDC7AFF-9C91-4408-8420-CF5B7F68EE56}" type="presParOf" srcId="{FA8D9531-A5D2-4109-8EAD-F812F1791FD9}" destId="{69DD2730-61EA-4025-A439-7973076F8891}" srcOrd="0" destOrd="0" presId="urn:microsoft.com/office/officeart/2018/2/layout/IconCircleList"/>
    <dgm:cxn modelId="{C473E905-228A-4939-81A3-77A126675131}" type="presParOf" srcId="{FA8D9531-A5D2-4109-8EAD-F812F1791FD9}" destId="{6A1D7917-A383-4294-8DD8-2503AF1192A6}" srcOrd="1" destOrd="0" presId="urn:microsoft.com/office/officeart/2018/2/layout/IconCircleList"/>
    <dgm:cxn modelId="{137BF3D8-926E-46D2-8DBF-869CDC5B5F9D}" type="presParOf" srcId="{FA8D9531-A5D2-4109-8EAD-F812F1791FD9}" destId="{51838483-4120-4ED3-BFAC-9B5B982A469E}" srcOrd="2" destOrd="0" presId="urn:microsoft.com/office/officeart/2018/2/layout/IconCircleList"/>
    <dgm:cxn modelId="{38DAB943-840D-4BD4-9CAF-AC9104620F07}" type="presParOf" srcId="{FA8D9531-A5D2-4109-8EAD-F812F1791FD9}" destId="{D3B40EC6-676C-4819-BE71-381D4E0D5CF0}" srcOrd="3" destOrd="0" presId="urn:microsoft.com/office/officeart/2018/2/layout/IconCircleList"/>
    <dgm:cxn modelId="{392CFCD1-9800-40AD-98EC-852BA4921C74}" type="presParOf" srcId="{1C002AA3-6AD9-49A0-9AFA-4066998B2C04}" destId="{E3D3518F-499F-40EF-87F6-43BA16701015}" srcOrd="3" destOrd="0" presId="urn:microsoft.com/office/officeart/2018/2/layout/IconCircleList"/>
    <dgm:cxn modelId="{B21A98DB-FCAA-44BD-893F-C2C26881B747}" type="presParOf" srcId="{1C002AA3-6AD9-49A0-9AFA-4066998B2C04}" destId="{DF1CB99A-76AB-4597-84B7-668F9FBA6B23}" srcOrd="4" destOrd="0" presId="urn:microsoft.com/office/officeart/2018/2/layout/IconCircleList"/>
    <dgm:cxn modelId="{BC3F4E14-438D-4A13-8877-7B000E0173C0}" type="presParOf" srcId="{DF1CB99A-76AB-4597-84B7-668F9FBA6B23}" destId="{E538322A-4A84-42A6-BD3C-8E715542A683}" srcOrd="0" destOrd="0" presId="urn:microsoft.com/office/officeart/2018/2/layout/IconCircleList"/>
    <dgm:cxn modelId="{249C1E47-7E11-4E4C-9277-F993413F5CCF}" type="presParOf" srcId="{DF1CB99A-76AB-4597-84B7-668F9FBA6B23}" destId="{6D49E796-5658-473D-80B2-B3D8AE9C4752}" srcOrd="1" destOrd="0" presId="urn:microsoft.com/office/officeart/2018/2/layout/IconCircleList"/>
    <dgm:cxn modelId="{45D3B11D-843C-4513-963D-137B3174741F}" type="presParOf" srcId="{DF1CB99A-76AB-4597-84B7-668F9FBA6B23}" destId="{C33B3144-ADC8-4772-BC1A-3329DEE697C7}" srcOrd="2" destOrd="0" presId="urn:microsoft.com/office/officeart/2018/2/layout/IconCircleList"/>
    <dgm:cxn modelId="{DAB990F1-2C2B-46A4-803D-77AAFD18C01D}" type="presParOf" srcId="{DF1CB99A-76AB-4597-84B7-668F9FBA6B23}" destId="{D87E44E6-A541-4586-BD05-D34A3D5D35DF}" srcOrd="3" destOrd="0" presId="urn:microsoft.com/office/officeart/2018/2/layout/IconCircleList"/>
    <dgm:cxn modelId="{DADEB7D8-728E-4124-AF0B-1646AC771B88}" type="presParOf" srcId="{1C002AA3-6AD9-49A0-9AFA-4066998B2C04}" destId="{44DA06EA-E4BF-4608-BB74-8E6E08DCDF85}" srcOrd="5" destOrd="0" presId="urn:microsoft.com/office/officeart/2018/2/layout/IconCircleList"/>
    <dgm:cxn modelId="{CB0B619A-BE58-4953-AE2A-4E82F01EA10C}" type="presParOf" srcId="{1C002AA3-6AD9-49A0-9AFA-4066998B2C04}" destId="{4475E747-8B86-4313-92AC-A93888F601E1}" srcOrd="6" destOrd="0" presId="urn:microsoft.com/office/officeart/2018/2/layout/IconCircleList"/>
    <dgm:cxn modelId="{1A224C28-0754-4431-9242-7AF313284B96}" type="presParOf" srcId="{4475E747-8B86-4313-92AC-A93888F601E1}" destId="{CD21BEA1-DFD9-41E8-BFE4-33495371A760}" srcOrd="0" destOrd="0" presId="urn:microsoft.com/office/officeart/2018/2/layout/IconCircleList"/>
    <dgm:cxn modelId="{87747573-1B33-4C18-BF4E-A60F8F4E892E}" type="presParOf" srcId="{4475E747-8B86-4313-92AC-A93888F601E1}" destId="{5D8AE353-F028-4ACA-8BDF-BD0928963C28}" srcOrd="1" destOrd="0" presId="urn:microsoft.com/office/officeart/2018/2/layout/IconCircleList"/>
    <dgm:cxn modelId="{86AFB4BE-91D1-412A-8130-B8F96B39B6C4}" type="presParOf" srcId="{4475E747-8B86-4313-92AC-A93888F601E1}" destId="{AFF51DB9-5413-46CE-9123-8648EDA8876F}" srcOrd="2" destOrd="0" presId="urn:microsoft.com/office/officeart/2018/2/layout/IconCircleList"/>
    <dgm:cxn modelId="{739ACFE3-6632-438D-82FD-45E80EE781FB}" type="presParOf" srcId="{4475E747-8B86-4313-92AC-A93888F601E1}" destId="{F3F5A4F5-6DDC-47CE-B321-96F65C772388}" srcOrd="3" destOrd="0" presId="urn:microsoft.com/office/officeart/2018/2/layout/IconCircleList"/>
    <dgm:cxn modelId="{EF616196-9AE2-43BA-9CFE-A91E900BA809}" type="presParOf" srcId="{1C002AA3-6AD9-49A0-9AFA-4066998B2C04}" destId="{DD6A5D7D-D075-45DA-A939-2DE84D712A6F}" srcOrd="7" destOrd="0" presId="urn:microsoft.com/office/officeart/2018/2/layout/IconCircleList"/>
    <dgm:cxn modelId="{8FB280E1-A46F-4D04-904A-3D7A7CA1DE18}" type="presParOf" srcId="{1C002AA3-6AD9-49A0-9AFA-4066998B2C04}" destId="{47AFA1B6-F41B-469A-AE98-2A8A4388E557}" srcOrd="8" destOrd="0" presId="urn:microsoft.com/office/officeart/2018/2/layout/IconCircleList"/>
    <dgm:cxn modelId="{9CA67FD0-E662-4772-AB28-0A6F1C2CE7D1}" type="presParOf" srcId="{47AFA1B6-F41B-469A-AE98-2A8A4388E557}" destId="{F0D73ED2-2BD7-4D43-953C-E4DA37273E98}" srcOrd="0" destOrd="0" presId="urn:microsoft.com/office/officeart/2018/2/layout/IconCircleList"/>
    <dgm:cxn modelId="{4499AB1F-32FB-4808-A4D9-97985B73C8B2}" type="presParOf" srcId="{47AFA1B6-F41B-469A-AE98-2A8A4388E557}" destId="{1DC462F2-FA1E-4505-B4C4-2112E00DE923}" srcOrd="1" destOrd="0" presId="urn:microsoft.com/office/officeart/2018/2/layout/IconCircleList"/>
    <dgm:cxn modelId="{2F8B9B02-D8A6-4BBC-BBFC-84289A0B11A1}" type="presParOf" srcId="{47AFA1B6-F41B-469A-AE98-2A8A4388E557}" destId="{97F94476-D02C-4A99-924D-9B094DDEF70B}" srcOrd="2" destOrd="0" presId="urn:microsoft.com/office/officeart/2018/2/layout/IconCircleList"/>
    <dgm:cxn modelId="{1EC495FD-1EA9-4A13-B6E1-CB53B885E4F9}" type="presParOf" srcId="{47AFA1B6-F41B-469A-AE98-2A8A4388E557}" destId="{6B3607AD-D777-4287-B2A1-067741A0F300}" srcOrd="3" destOrd="0" presId="urn:microsoft.com/office/officeart/2018/2/layout/IconCircleList"/>
    <dgm:cxn modelId="{B6FC47FD-F3EE-473D-9DBE-28F7F985AD26}" type="presParOf" srcId="{1C002AA3-6AD9-49A0-9AFA-4066998B2C04}" destId="{BCA2750B-A9D2-4D66-ABB3-45B0B2B82953}" srcOrd="9" destOrd="0" presId="urn:microsoft.com/office/officeart/2018/2/layout/IconCircleList"/>
    <dgm:cxn modelId="{6A616307-8832-4275-9028-13659DFD568A}" type="presParOf" srcId="{1C002AA3-6AD9-49A0-9AFA-4066998B2C04}" destId="{0BD8FBD2-F01E-4F82-82BA-F03604AC51EE}" srcOrd="10" destOrd="0" presId="urn:microsoft.com/office/officeart/2018/2/layout/IconCircleList"/>
    <dgm:cxn modelId="{D83718F4-ABB7-4C19-99DE-25A7C5ABB691}" type="presParOf" srcId="{0BD8FBD2-F01E-4F82-82BA-F03604AC51EE}" destId="{1DEBE4BD-0F21-42D2-BF92-04BB4B305BF5}" srcOrd="0" destOrd="0" presId="urn:microsoft.com/office/officeart/2018/2/layout/IconCircleList"/>
    <dgm:cxn modelId="{51C52109-6DEE-45A7-9447-0921227CDC1A}" type="presParOf" srcId="{0BD8FBD2-F01E-4F82-82BA-F03604AC51EE}" destId="{FB8B4CE0-F44F-49E2-93C9-775A238B5664}" srcOrd="1" destOrd="0" presId="urn:microsoft.com/office/officeart/2018/2/layout/IconCircleList"/>
    <dgm:cxn modelId="{865B2147-2079-4AA5-91D1-B796FA73E080}" type="presParOf" srcId="{0BD8FBD2-F01E-4F82-82BA-F03604AC51EE}" destId="{A33C1969-84A8-41E7-9D0D-B36BE9857BC6}" srcOrd="2" destOrd="0" presId="urn:microsoft.com/office/officeart/2018/2/layout/IconCircleList"/>
    <dgm:cxn modelId="{515F930A-5C62-4507-894A-0C8C9C853221}" type="presParOf" srcId="{0BD8FBD2-F01E-4F82-82BA-F03604AC51EE}" destId="{F059DF7F-186B-4FCB-8F38-6477ADD7E4AA}" srcOrd="3" destOrd="0" presId="urn:microsoft.com/office/officeart/2018/2/layout/IconCircleList"/>
    <dgm:cxn modelId="{B935235E-A69F-4FBB-BA22-B4FBC8EB5CF0}" type="presParOf" srcId="{1C002AA3-6AD9-49A0-9AFA-4066998B2C04}" destId="{A03A828A-4CB2-4756-8EF1-08DEB772E289}" srcOrd="11" destOrd="0" presId="urn:microsoft.com/office/officeart/2018/2/layout/IconCircleList"/>
    <dgm:cxn modelId="{626D80DF-C68C-4ADD-AD3E-5A8E0BBA7678}" type="presParOf" srcId="{1C002AA3-6AD9-49A0-9AFA-4066998B2C04}" destId="{6F7D6830-FC81-47E2-8737-25E9F43E7CC5}" srcOrd="12" destOrd="0" presId="urn:microsoft.com/office/officeart/2018/2/layout/IconCircleList"/>
    <dgm:cxn modelId="{AE81086F-DEBA-45B9-8EAF-30CFC1F6E6CE}" type="presParOf" srcId="{6F7D6830-FC81-47E2-8737-25E9F43E7CC5}" destId="{94BCE31C-9478-4522-81CB-B981AC842D55}" srcOrd="0" destOrd="0" presId="urn:microsoft.com/office/officeart/2018/2/layout/IconCircleList"/>
    <dgm:cxn modelId="{8535904F-934B-4E94-B8B0-22CEF240A2C0}" type="presParOf" srcId="{6F7D6830-FC81-47E2-8737-25E9F43E7CC5}" destId="{80ED8FDF-C83E-45CB-B6DD-0D2551B1ED1B}" srcOrd="1" destOrd="0" presId="urn:microsoft.com/office/officeart/2018/2/layout/IconCircleList"/>
    <dgm:cxn modelId="{BC4BD301-E148-4012-B2A3-BD5B456D4645}" type="presParOf" srcId="{6F7D6830-FC81-47E2-8737-25E9F43E7CC5}" destId="{AB91953D-94D5-4C7F-8C3F-FDF93DE3D46F}" srcOrd="2" destOrd="0" presId="urn:microsoft.com/office/officeart/2018/2/layout/IconCircleList"/>
    <dgm:cxn modelId="{6AFC1749-1D99-41C5-8F28-509C89C3C746}" type="presParOf" srcId="{6F7D6830-FC81-47E2-8737-25E9F43E7CC5}" destId="{C3F91533-8D7A-4DDF-87F6-AF739FC3D8C6}" srcOrd="3" destOrd="0" presId="urn:microsoft.com/office/officeart/2018/2/layout/IconCircleList"/>
    <dgm:cxn modelId="{9F809084-1D3F-4C5F-91CD-FC864EE5AC08}" type="presParOf" srcId="{1C002AA3-6AD9-49A0-9AFA-4066998B2C04}" destId="{8414BE23-1621-4C92-B82B-89B1A0ACF000}" srcOrd="13" destOrd="0" presId="urn:microsoft.com/office/officeart/2018/2/layout/IconCircleList"/>
    <dgm:cxn modelId="{E9A376B2-5CE9-498F-968E-769C833B5B1A}" type="presParOf" srcId="{1C002AA3-6AD9-49A0-9AFA-4066998B2C04}" destId="{495F48FC-C548-43EE-A50A-4F645E885C4C}" srcOrd="14" destOrd="0" presId="urn:microsoft.com/office/officeart/2018/2/layout/IconCircleList"/>
    <dgm:cxn modelId="{8B01363E-BD04-403A-8966-EA836589763E}" type="presParOf" srcId="{495F48FC-C548-43EE-A50A-4F645E885C4C}" destId="{FC90E084-C90E-458F-8683-B7AD9BD3B9A7}" srcOrd="0" destOrd="0" presId="urn:microsoft.com/office/officeart/2018/2/layout/IconCircleList"/>
    <dgm:cxn modelId="{86326F07-7459-43A9-9817-BAFB1995616D}" type="presParOf" srcId="{495F48FC-C548-43EE-A50A-4F645E885C4C}" destId="{17919D49-9BB1-4F8A-835F-84F7B749ABCF}" srcOrd="1" destOrd="0" presId="urn:microsoft.com/office/officeart/2018/2/layout/IconCircleList"/>
    <dgm:cxn modelId="{06476C02-ACC3-4A7D-8357-D55719B2E0C0}" type="presParOf" srcId="{495F48FC-C548-43EE-A50A-4F645E885C4C}" destId="{EB24AE3C-6511-4089-8352-0F5DD1F17A80}" srcOrd="2" destOrd="0" presId="urn:microsoft.com/office/officeart/2018/2/layout/IconCircleList"/>
    <dgm:cxn modelId="{773AF3FA-F840-4608-996C-086A4448B0B1}" type="presParOf" srcId="{495F48FC-C548-43EE-A50A-4F645E885C4C}" destId="{F87B08C9-33A5-4BE5-A815-A3AA1C2078F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AF1FF1-3136-46FD-917F-02066420B49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3CC105E-849C-4D30-83E1-2C2CA2755309}">
      <dgm:prSet/>
      <dgm:spPr/>
      <dgm:t>
        <a:bodyPr/>
        <a:lstStyle/>
        <a:p>
          <a:r>
            <a:rPr lang="en-US" b="1"/>
            <a:t>Production and Materials: </a:t>
          </a:r>
          <a:r>
            <a:rPr lang="en-US"/>
            <a:t>This phase involves the sourcing of raw materials, manufacturing processes, and assembly of the lamp. It includes the extraction of materials like plastics, metals, and electronic components, as well as the energy consumed during the manufacturing process. Sustainable practices in this phase focus on using recycled materials, reducing waste, and minimizing energy consumption.</a:t>
          </a:r>
        </a:p>
      </dgm:t>
    </dgm:pt>
    <dgm:pt modelId="{89EFFC20-09AB-4CB5-A132-FEF75362F514}" type="parTrans" cxnId="{9A2D1A04-EE2E-46FB-A4EB-9496375C9DEA}">
      <dgm:prSet/>
      <dgm:spPr/>
      <dgm:t>
        <a:bodyPr/>
        <a:lstStyle/>
        <a:p>
          <a:endParaRPr lang="en-US"/>
        </a:p>
      </dgm:t>
    </dgm:pt>
    <dgm:pt modelId="{7F3DDE2A-CD23-4160-882D-DF95693720D3}" type="sibTrans" cxnId="{9A2D1A04-EE2E-46FB-A4EB-9496375C9DEA}">
      <dgm:prSet/>
      <dgm:spPr/>
      <dgm:t>
        <a:bodyPr/>
        <a:lstStyle/>
        <a:p>
          <a:endParaRPr lang="en-US"/>
        </a:p>
      </dgm:t>
    </dgm:pt>
    <dgm:pt modelId="{978B236A-FC8A-487F-9525-07F3AA855EB3}">
      <dgm:prSet/>
      <dgm:spPr/>
      <dgm:t>
        <a:bodyPr/>
        <a:lstStyle/>
        <a:p>
          <a:r>
            <a:rPr lang="en-US" b="1"/>
            <a:t>Usage and Energy Efficiency: </a:t>
          </a:r>
          <a:r>
            <a:rPr lang="en-US"/>
            <a:t>The operational phase of the LED desk lamp is characterized by its energy consumption over its lifespan. LED lamps are known for their low energy usage and long-lasting performance compared to traditional lighting. The scenario would consider the lamp’s energy source, the potential for solar power integration, and overall energy efficiency.</a:t>
          </a:r>
        </a:p>
      </dgm:t>
    </dgm:pt>
    <dgm:pt modelId="{C4162002-CC58-45E0-9BFA-FB0AEF3F50BC}" type="parTrans" cxnId="{8B59EDD9-B39B-4BA4-9975-ECA3F7C8BE19}">
      <dgm:prSet/>
      <dgm:spPr/>
      <dgm:t>
        <a:bodyPr/>
        <a:lstStyle/>
        <a:p>
          <a:endParaRPr lang="en-US"/>
        </a:p>
      </dgm:t>
    </dgm:pt>
    <dgm:pt modelId="{FEA31004-5A57-419D-9D81-6EBBB5E4FAE9}" type="sibTrans" cxnId="{8B59EDD9-B39B-4BA4-9975-ECA3F7C8BE19}">
      <dgm:prSet/>
      <dgm:spPr/>
      <dgm:t>
        <a:bodyPr/>
        <a:lstStyle/>
        <a:p>
          <a:endParaRPr lang="en-US"/>
        </a:p>
      </dgm:t>
    </dgm:pt>
    <dgm:pt modelId="{E64CFCAF-7BA9-40B2-AEED-1CEE837A4260}">
      <dgm:prSet/>
      <dgm:spPr/>
      <dgm:t>
        <a:bodyPr/>
        <a:lstStyle/>
        <a:p>
          <a:r>
            <a:rPr lang="en-US" b="1"/>
            <a:t>End-of-Life Management: </a:t>
          </a:r>
          <a:r>
            <a:rPr lang="en-US"/>
            <a:t>At the end of its useful life, the lamp's disposal process is considered. This includes the potential for recycling its components, such as plastics and metals, and any hazardous waste management needed for electronic parts. Designing the lamp to be easily disassembled can facilitate recycling and reduce its environmental impact.</a:t>
          </a:r>
        </a:p>
      </dgm:t>
    </dgm:pt>
    <dgm:pt modelId="{1A6AB7AC-B086-4E79-8C1C-50E92ACABA55}" type="parTrans" cxnId="{25EED8C2-6C71-4206-A37D-BD2D63FE9083}">
      <dgm:prSet/>
      <dgm:spPr/>
      <dgm:t>
        <a:bodyPr/>
        <a:lstStyle/>
        <a:p>
          <a:endParaRPr lang="en-US"/>
        </a:p>
      </dgm:t>
    </dgm:pt>
    <dgm:pt modelId="{76FD85E1-08CC-45AC-9BF6-9087D287B241}" type="sibTrans" cxnId="{25EED8C2-6C71-4206-A37D-BD2D63FE9083}">
      <dgm:prSet/>
      <dgm:spPr/>
      <dgm:t>
        <a:bodyPr/>
        <a:lstStyle/>
        <a:p>
          <a:endParaRPr lang="en-US"/>
        </a:p>
      </dgm:t>
    </dgm:pt>
    <dgm:pt modelId="{63691558-2F44-4B54-A736-8210C8C01715}" type="pres">
      <dgm:prSet presAssocID="{B7AF1FF1-3136-46FD-917F-02066420B493}" presName="root" presStyleCnt="0">
        <dgm:presLayoutVars>
          <dgm:dir/>
          <dgm:resizeHandles val="exact"/>
        </dgm:presLayoutVars>
      </dgm:prSet>
      <dgm:spPr/>
    </dgm:pt>
    <dgm:pt modelId="{BC6E156C-47D5-4050-B4DD-823C0C3CFB29}" type="pres">
      <dgm:prSet presAssocID="{53CC105E-849C-4D30-83E1-2C2CA2755309}" presName="compNode" presStyleCnt="0"/>
      <dgm:spPr/>
    </dgm:pt>
    <dgm:pt modelId="{F4C01980-4B07-4BF8-8B85-944B928AB8C8}" type="pres">
      <dgm:prSet presAssocID="{53CC105E-849C-4D30-83E1-2C2CA2755309}" presName="bgRect" presStyleLbl="bgShp" presStyleIdx="0" presStyleCnt="3"/>
      <dgm:spPr/>
    </dgm:pt>
    <dgm:pt modelId="{135CFF59-250E-484D-B25D-F16F7704F815}" type="pres">
      <dgm:prSet presAssocID="{53CC105E-849C-4D30-83E1-2C2CA27553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int"/>
        </a:ext>
      </dgm:extLst>
    </dgm:pt>
    <dgm:pt modelId="{4BEC073D-6495-45D7-BF27-E3BE7052D627}" type="pres">
      <dgm:prSet presAssocID="{53CC105E-849C-4D30-83E1-2C2CA2755309}" presName="spaceRect" presStyleCnt="0"/>
      <dgm:spPr/>
    </dgm:pt>
    <dgm:pt modelId="{84E51E23-4579-4DC9-8460-3B5C9B4657A0}" type="pres">
      <dgm:prSet presAssocID="{53CC105E-849C-4D30-83E1-2C2CA2755309}" presName="parTx" presStyleLbl="revTx" presStyleIdx="0" presStyleCnt="3">
        <dgm:presLayoutVars>
          <dgm:chMax val="0"/>
          <dgm:chPref val="0"/>
        </dgm:presLayoutVars>
      </dgm:prSet>
      <dgm:spPr/>
    </dgm:pt>
    <dgm:pt modelId="{A2057A0B-35F6-44D5-80F5-B2FCFC5A2D3C}" type="pres">
      <dgm:prSet presAssocID="{7F3DDE2A-CD23-4160-882D-DF95693720D3}" presName="sibTrans" presStyleCnt="0"/>
      <dgm:spPr/>
    </dgm:pt>
    <dgm:pt modelId="{EFFC0A71-E524-4EA0-99E3-AAD7577BE85A}" type="pres">
      <dgm:prSet presAssocID="{978B236A-FC8A-487F-9525-07F3AA855EB3}" presName="compNode" presStyleCnt="0"/>
      <dgm:spPr/>
    </dgm:pt>
    <dgm:pt modelId="{8C901DC7-D240-4DF4-BEAE-ED5CC6DA2D77}" type="pres">
      <dgm:prSet presAssocID="{978B236A-FC8A-487F-9525-07F3AA855EB3}" presName="bgRect" presStyleLbl="bgShp" presStyleIdx="1" presStyleCnt="3"/>
      <dgm:spPr/>
    </dgm:pt>
    <dgm:pt modelId="{A5F091E1-9921-40DE-A947-3DAB25B244DA}" type="pres">
      <dgm:prSet presAssocID="{978B236A-FC8A-487F-9525-07F3AA855E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etlight"/>
        </a:ext>
      </dgm:extLst>
    </dgm:pt>
    <dgm:pt modelId="{99457A4F-AC1C-4D08-837D-35398FDC288F}" type="pres">
      <dgm:prSet presAssocID="{978B236A-FC8A-487F-9525-07F3AA855EB3}" presName="spaceRect" presStyleCnt="0"/>
      <dgm:spPr/>
    </dgm:pt>
    <dgm:pt modelId="{4171E5F0-152F-486D-BE0A-1A8ACFDF019F}" type="pres">
      <dgm:prSet presAssocID="{978B236A-FC8A-487F-9525-07F3AA855EB3}" presName="parTx" presStyleLbl="revTx" presStyleIdx="1" presStyleCnt="3">
        <dgm:presLayoutVars>
          <dgm:chMax val="0"/>
          <dgm:chPref val="0"/>
        </dgm:presLayoutVars>
      </dgm:prSet>
      <dgm:spPr/>
    </dgm:pt>
    <dgm:pt modelId="{C7888FB3-DA62-4E89-A231-A9A4E8052452}" type="pres">
      <dgm:prSet presAssocID="{FEA31004-5A57-419D-9D81-6EBBB5E4FAE9}" presName="sibTrans" presStyleCnt="0"/>
      <dgm:spPr/>
    </dgm:pt>
    <dgm:pt modelId="{01727B92-EF6A-4EC6-B52B-1FDFE440DFA0}" type="pres">
      <dgm:prSet presAssocID="{E64CFCAF-7BA9-40B2-AEED-1CEE837A4260}" presName="compNode" presStyleCnt="0"/>
      <dgm:spPr/>
    </dgm:pt>
    <dgm:pt modelId="{94109EB6-613D-46A0-8DFF-F66D5739C2BA}" type="pres">
      <dgm:prSet presAssocID="{E64CFCAF-7BA9-40B2-AEED-1CEE837A4260}" presName="bgRect" presStyleLbl="bgShp" presStyleIdx="2" presStyleCnt="3"/>
      <dgm:spPr/>
    </dgm:pt>
    <dgm:pt modelId="{2452285C-09FE-4565-BD13-5D16C151869A}" type="pres">
      <dgm:prSet presAssocID="{E64CFCAF-7BA9-40B2-AEED-1CEE837A426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ntern"/>
        </a:ext>
      </dgm:extLst>
    </dgm:pt>
    <dgm:pt modelId="{25F71ADB-AEA2-42FC-86C6-A4C564D8E0B8}" type="pres">
      <dgm:prSet presAssocID="{E64CFCAF-7BA9-40B2-AEED-1CEE837A4260}" presName="spaceRect" presStyleCnt="0"/>
      <dgm:spPr/>
    </dgm:pt>
    <dgm:pt modelId="{33150201-2603-4D18-B8F1-58A22180C073}" type="pres">
      <dgm:prSet presAssocID="{E64CFCAF-7BA9-40B2-AEED-1CEE837A4260}" presName="parTx" presStyleLbl="revTx" presStyleIdx="2" presStyleCnt="3">
        <dgm:presLayoutVars>
          <dgm:chMax val="0"/>
          <dgm:chPref val="0"/>
        </dgm:presLayoutVars>
      </dgm:prSet>
      <dgm:spPr/>
    </dgm:pt>
  </dgm:ptLst>
  <dgm:cxnLst>
    <dgm:cxn modelId="{9A2D1A04-EE2E-46FB-A4EB-9496375C9DEA}" srcId="{B7AF1FF1-3136-46FD-917F-02066420B493}" destId="{53CC105E-849C-4D30-83E1-2C2CA2755309}" srcOrd="0" destOrd="0" parTransId="{89EFFC20-09AB-4CB5-A132-FEF75362F514}" sibTransId="{7F3DDE2A-CD23-4160-882D-DF95693720D3}"/>
    <dgm:cxn modelId="{36952D62-FD5B-4CAE-B90D-7DE12A2D1D3E}" type="presOf" srcId="{53CC105E-849C-4D30-83E1-2C2CA2755309}" destId="{84E51E23-4579-4DC9-8460-3B5C9B4657A0}" srcOrd="0" destOrd="0" presId="urn:microsoft.com/office/officeart/2018/2/layout/IconVerticalSolidList"/>
    <dgm:cxn modelId="{03B70F8E-FCD5-4EA1-A5BB-5F647EA45E66}" type="presOf" srcId="{978B236A-FC8A-487F-9525-07F3AA855EB3}" destId="{4171E5F0-152F-486D-BE0A-1A8ACFDF019F}" srcOrd="0" destOrd="0" presId="urn:microsoft.com/office/officeart/2018/2/layout/IconVerticalSolidList"/>
    <dgm:cxn modelId="{25EED8C2-6C71-4206-A37D-BD2D63FE9083}" srcId="{B7AF1FF1-3136-46FD-917F-02066420B493}" destId="{E64CFCAF-7BA9-40B2-AEED-1CEE837A4260}" srcOrd="2" destOrd="0" parTransId="{1A6AB7AC-B086-4E79-8C1C-50E92ACABA55}" sibTransId="{76FD85E1-08CC-45AC-9BF6-9087D287B241}"/>
    <dgm:cxn modelId="{112F50D3-BA30-4B39-8FD5-6202C326CCC7}" type="presOf" srcId="{E64CFCAF-7BA9-40B2-AEED-1CEE837A4260}" destId="{33150201-2603-4D18-B8F1-58A22180C073}" srcOrd="0" destOrd="0" presId="urn:microsoft.com/office/officeart/2018/2/layout/IconVerticalSolidList"/>
    <dgm:cxn modelId="{8B59EDD9-B39B-4BA4-9975-ECA3F7C8BE19}" srcId="{B7AF1FF1-3136-46FD-917F-02066420B493}" destId="{978B236A-FC8A-487F-9525-07F3AA855EB3}" srcOrd="1" destOrd="0" parTransId="{C4162002-CC58-45E0-9BFA-FB0AEF3F50BC}" sibTransId="{FEA31004-5A57-419D-9D81-6EBBB5E4FAE9}"/>
    <dgm:cxn modelId="{981889F2-4504-4CDD-93C0-0B45BF7CAB54}" type="presOf" srcId="{B7AF1FF1-3136-46FD-917F-02066420B493}" destId="{63691558-2F44-4B54-A736-8210C8C01715}" srcOrd="0" destOrd="0" presId="urn:microsoft.com/office/officeart/2018/2/layout/IconVerticalSolidList"/>
    <dgm:cxn modelId="{A13450BD-25A7-442A-BB00-52B81CF698BB}" type="presParOf" srcId="{63691558-2F44-4B54-A736-8210C8C01715}" destId="{BC6E156C-47D5-4050-B4DD-823C0C3CFB29}" srcOrd="0" destOrd="0" presId="urn:microsoft.com/office/officeart/2018/2/layout/IconVerticalSolidList"/>
    <dgm:cxn modelId="{706BC492-935C-49D4-888C-6DCA73DD8752}" type="presParOf" srcId="{BC6E156C-47D5-4050-B4DD-823C0C3CFB29}" destId="{F4C01980-4B07-4BF8-8B85-944B928AB8C8}" srcOrd="0" destOrd="0" presId="urn:microsoft.com/office/officeart/2018/2/layout/IconVerticalSolidList"/>
    <dgm:cxn modelId="{7CC392A0-1D53-4BBE-8798-670FCFC7497B}" type="presParOf" srcId="{BC6E156C-47D5-4050-B4DD-823C0C3CFB29}" destId="{135CFF59-250E-484D-B25D-F16F7704F815}" srcOrd="1" destOrd="0" presId="urn:microsoft.com/office/officeart/2018/2/layout/IconVerticalSolidList"/>
    <dgm:cxn modelId="{2D5B71CD-3952-4DE9-965C-770D9AA4AD63}" type="presParOf" srcId="{BC6E156C-47D5-4050-B4DD-823C0C3CFB29}" destId="{4BEC073D-6495-45D7-BF27-E3BE7052D627}" srcOrd="2" destOrd="0" presId="urn:microsoft.com/office/officeart/2018/2/layout/IconVerticalSolidList"/>
    <dgm:cxn modelId="{778C944F-B81A-4F3A-AF8E-61CB2E5AC2FA}" type="presParOf" srcId="{BC6E156C-47D5-4050-B4DD-823C0C3CFB29}" destId="{84E51E23-4579-4DC9-8460-3B5C9B4657A0}" srcOrd="3" destOrd="0" presId="urn:microsoft.com/office/officeart/2018/2/layout/IconVerticalSolidList"/>
    <dgm:cxn modelId="{F3998CFB-EAD6-45D4-99C4-B0E210DE3FDD}" type="presParOf" srcId="{63691558-2F44-4B54-A736-8210C8C01715}" destId="{A2057A0B-35F6-44D5-80F5-B2FCFC5A2D3C}" srcOrd="1" destOrd="0" presId="urn:microsoft.com/office/officeart/2018/2/layout/IconVerticalSolidList"/>
    <dgm:cxn modelId="{75FB9DE9-0565-44F8-A20E-5066BEE1A5F9}" type="presParOf" srcId="{63691558-2F44-4B54-A736-8210C8C01715}" destId="{EFFC0A71-E524-4EA0-99E3-AAD7577BE85A}" srcOrd="2" destOrd="0" presId="urn:microsoft.com/office/officeart/2018/2/layout/IconVerticalSolidList"/>
    <dgm:cxn modelId="{A081AA8F-705A-4385-BD39-639E829BB27D}" type="presParOf" srcId="{EFFC0A71-E524-4EA0-99E3-AAD7577BE85A}" destId="{8C901DC7-D240-4DF4-BEAE-ED5CC6DA2D77}" srcOrd="0" destOrd="0" presId="urn:microsoft.com/office/officeart/2018/2/layout/IconVerticalSolidList"/>
    <dgm:cxn modelId="{DC2BBE70-20A7-401E-86C5-B52A5CD4FE88}" type="presParOf" srcId="{EFFC0A71-E524-4EA0-99E3-AAD7577BE85A}" destId="{A5F091E1-9921-40DE-A947-3DAB25B244DA}" srcOrd="1" destOrd="0" presId="urn:microsoft.com/office/officeart/2018/2/layout/IconVerticalSolidList"/>
    <dgm:cxn modelId="{07C974A3-4BA4-4A76-B6B5-278041AE5F15}" type="presParOf" srcId="{EFFC0A71-E524-4EA0-99E3-AAD7577BE85A}" destId="{99457A4F-AC1C-4D08-837D-35398FDC288F}" srcOrd="2" destOrd="0" presId="urn:microsoft.com/office/officeart/2018/2/layout/IconVerticalSolidList"/>
    <dgm:cxn modelId="{D58FEF83-2564-48E7-A63F-D3DE3B860537}" type="presParOf" srcId="{EFFC0A71-E524-4EA0-99E3-AAD7577BE85A}" destId="{4171E5F0-152F-486D-BE0A-1A8ACFDF019F}" srcOrd="3" destOrd="0" presId="urn:microsoft.com/office/officeart/2018/2/layout/IconVerticalSolidList"/>
    <dgm:cxn modelId="{AD8F2B31-EFF0-49A1-9196-5C6B0857736A}" type="presParOf" srcId="{63691558-2F44-4B54-A736-8210C8C01715}" destId="{C7888FB3-DA62-4E89-A231-A9A4E8052452}" srcOrd="3" destOrd="0" presId="urn:microsoft.com/office/officeart/2018/2/layout/IconVerticalSolidList"/>
    <dgm:cxn modelId="{B13D0324-64D2-44D7-9115-E2870B21BF66}" type="presParOf" srcId="{63691558-2F44-4B54-A736-8210C8C01715}" destId="{01727B92-EF6A-4EC6-B52B-1FDFE440DFA0}" srcOrd="4" destOrd="0" presId="urn:microsoft.com/office/officeart/2018/2/layout/IconVerticalSolidList"/>
    <dgm:cxn modelId="{FCEF7708-82E3-4098-A39D-8FEE536ED11D}" type="presParOf" srcId="{01727B92-EF6A-4EC6-B52B-1FDFE440DFA0}" destId="{94109EB6-613D-46A0-8DFF-F66D5739C2BA}" srcOrd="0" destOrd="0" presId="urn:microsoft.com/office/officeart/2018/2/layout/IconVerticalSolidList"/>
    <dgm:cxn modelId="{18F576A8-3CDA-4B79-9284-6AF8933B4C33}" type="presParOf" srcId="{01727B92-EF6A-4EC6-B52B-1FDFE440DFA0}" destId="{2452285C-09FE-4565-BD13-5D16C151869A}" srcOrd="1" destOrd="0" presId="urn:microsoft.com/office/officeart/2018/2/layout/IconVerticalSolidList"/>
    <dgm:cxn modelId="{5D3BB869-1B66-4B1A-872C-FCD1769E89B2}" type="presParOf" srcId="{01727B92-EF6A-4EC6-B52B-1FDFE440DFA0}" destId="{25F71ADB-AEA2-42FC-86C6-A4C564D8E0B8}" srcOrd="2" destOrd="0" presId="urn:microsoft.com/office/officeart/2018/2/layout/IconVerticalSolidList"/>
    <dgm:cxn modelId="{907AFDE2-1FBD-4B0D-ABD1-5AF6595BCE95}" type="presParOf" srcId="{01727B92-EF6A-4EC6-B52B-1FDFE440DFA0}" destId="{33150201-2603-4D18-B8F1-58A22180C0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164211-0E43-431D-9661-EE2B4F82227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167654-6270-4B55-ADD0-6302E549E4B1}">
      <dgm:prSet/>
      <dgm:spPr/>
      <dgm:t>
        <a:bodyPr/>
        <a:lstStyle/>
        <a:p>
          <a:pPr algn="just"/>
          <a:r>
            <a:rPr lang="en-US" dirty="0">
              <a:latin typeface="Times New Roman" panose="02020603050405020304" pitchFamily="18" charset="0"/>
              <a:cs typeface="Times New Roman" panose="02020603050405020304" pitchFamily="18" charset="0"/>
            </a:rPr>
            <a:t>To make an LED desk lamp more sustainable, the main routes I would take include</a:t>
          </a:r>
          <a:r>
            <a:rPr lang="en-US" dirty="0"/>
            <a:t>:</a:t>
          </a:r>
        </a:p>
      </dgm:t>
    </dgm:pt>
    <dgm:pt modelId="{4F58A53E-A17A-4911-A8E0-ECB03A7BE283}" type="parTrans" cxnId="{97D2368C-FD4B-4A12-B349-B263EBE0E09D}">
      <dgm:prSet/>
      <dgm:spPr/>
      <dgm:t>
        <a:bodyPr/>
        <a:lstStyle/>
        <a:p>
          <a:endParaRPr lang="en-US"/>
        </a:p>
      </dgm:t>
    </dgm:pt>
    <dgm:pt modelId="{850343EC-28C3-4C61-9F08-6506FB5A3CD7}" type="sibTrans" cxnId="{97D2368C-FD4B-4A12-B349-B263EBE0E09D}">
      <dgm:prSet/>
      <dgm:spPr/>
      <dgm:t>
        <a:bodyPr/>
        <a:lstStyle/>
        <a:p>
          <a:endParaRPr lang="en-US"/>
        </a:p>
      </dgm:t>
    </dgm:pt>
    <dgm:pt modelId="{73F86CBB-8423-4C95-A071-D2759D306ECF}">
      <dgm:prSet/>
      <dgm:spPr/>
      <dgm:t>
        <a:bodyPr/>
        <a:lstStyle/>
        <a:p>
          <a:pPr algn="just"/>
          <a:r>
            <a:rPr lang="en-US" b="1" dirty="0">
              <a:latin typeface="Times New Roman" panose="02020603050405020304" pitchFamily="18" charset="0"/>
              <a:cs typeface="Times New Roman" panose="02020603050405020304" pitchFamily="18" charset="0"/>
            </a:rPr>
            <a:t>Material Innovation: </a:t>
          </a:r>
          <a:r>
            <a:rPr lang="en-US" dirty="0">
              <a:latin typeface="Times New Roman" panose="02020603050405020304" pitchFamily="18" charset="0"/>
              <a:cs typeface="Times New Roman" panose="02020603050405020304" pitchFamily="18" charset="0"/>
            </a:rPr>
            <a:t>Use materials with lower environmental impact, such as recycled plastics or bioplastics, and sustainable metals. The goal would be to ensure that all materials are either recyclable or biodegradable to minimize waste.</a:t>
          </a:r>
        </a:p>
        <a:p>
          <a:pPr algn="l"/>
          <a:endParaRPr lang="en-US" dirty="0"/>
        </a:p>
        <a:p>
          <a:pPr algn="l"/>
          <a:endParaRPr lang="en-US" dirty="0"/>
        </a:p>
      </dgm:t>
    </dgm:pt>
    <dgm:pt modelId="{41EAC0E3-F7BA-4AB9-B10A-65C67550A81F}" type="parTrans" cxnId="{15A24E5B-C808-4A72-AA08-FC5384767710}">
      <dgm:prSet/>
      <dgm:spPr/>
      <dgm:t>
        <a:bodyPr/>
        <a:lstStyle/>
        <a:p>
          <a:endParaRPr lang="en-US"/>
        </a:p>
      </dgm:t>
    </dgm:pt>
    <dgm:pt modelId="{A3B5271D-7BBB-4730-A28E-58535C416BBA}" type="sibTrans" cxnId="{15A24E5B-C808-4A72-AA08-FC5384767710}">
      <dgm:prSet/>
      <dgm:spPr/>
      <dgm:t>
        <a:bodyPr/>
        <a:lstStyle/>
        <a:p>
          <a:endParaRPr lang="en-US"/>
        </a:p>
      </dgm:t>
    </dgm:pt>
    <dgm:pt modelId="{453A1C66-C525-4DDF-977B-6CC697139AE1}">
      <dgm:prSet/>
      <dgm:spPr/>
      <dgm:t>
        <a:bodyPr/>
        <a:lstStyle/>
        <a:p>
          <a:pPr algn="just"/>
          <a:r>
            <a:rPr lang="en-US" b="1" dirty="0">
              <a:latin typeface="Times New Roman" panose="02020603050405020304" pitchFamily="18" charset="0"/>
              <a:cs typeface="Times New Roman" panose="02020603050405020304" pitchFamily="18" charset="0"/>
            </a:rPr>
            <a:t>Energy Efficiency: </a:t>
          </a:r>
          <a:r>
            <a:rPr lang="en-US" dirty="0">
              <a:latin typeface="Times New Roman" panose="02020603050405020304" pitchFamily="18" charset="0"/>
              <a:cs typeface="Times New Roman" panose="02020603050405020304" pitchFamily="18" charset="0"/>
            </a:rPr>
            <a:t>Improve the energy efficiency of the LED itself and any electronic components. This could involve using the latest LED technologies that provide more light with less energy and incorporating features like dimmable settings or motion sensors to reduce energy consumption when not in use.</a:t>
          </a:r>
        </a:p>
        <a:p>
          <a:pPr algn="l"/>
          <a:endParaRPr lang="en-US" dirty="0"/>
        </a:p>
        <a:p>
          <a:pPr algn="l"/>
          <a:endParaRPr lang="en-US" dirty="0"/>
        </a:p>
      </dgm:t>
    </dgm:pt>
    <dgm:pt modelId="{985AD38A-A9DC-442B-9440-1E1EDC464450}" type="parTrans" cxnId="{F94F96CD-7030-4EBF-8D2F-64402CA4D5B0}">
      <dgm:prSet/>
      <dgm:spPr/>
      <dgm:t>
        <a:bodyPr/>
        <a:lstStyle/>
        <a:p>
          <a:endParaRPr lang="en-US"/>
        </a:p>
      </dgm:t>
    </dgm:pt>
    <dgm:pt modelId="{17ECBD25-BD57-4DE5-88F9-71CE735462D2}" type="sibTrans" cxnId="{F94F96CD-7030-4EBF-8D2F-64402CA4D5B0}">
      <dgm:prSet/>
      <dgm:spPr/>
      <dgm:t>
        <a:bodyPr/>
        <a:lstStyle/>
        <a:p>
          <a:endParaRPr lang="en-US"/>
        </a:p>
      </dgm:t>
    </dgm:pt>
    <dgm:pt modelId="{1316EB6D-8B97-4BB1-9FE9-32BAB36A595E}">
      <dgm:prSet/>
      <dgm:spPr/>
      <dgm:t>
        <a:bodyPr/>
        <a:lstStyle/>
        <a:p>
          <a:pPr algn="just"/>
          <a:r>
            <a:rPr lang="en-US" b="1" dirty="0">
              <a:latin typeface="Times New Roman" panose="02020603050405020304" pitchFamily="18" charset="0"/>
              <a:cs typeface="Times New Roman" panose="02020603050405020304" pitchFamily="18" charset="0"/>
            </a:rPr>
            <a:t>Production Process: </a:t>
          </a:r>
          <a:r>
            <a:rPr lang="en-US" dirty="0">
              <a:latin typeface="Times New Roman" panose="02020603050405020304" pitchFamily="18" charset="0"/>
              <a:cs typeface="Times New Roman" panose="02020603050405020304" pitchFamily="18" charset="0"/>
            </a:rPr>
            <a:t>Streamline the production process to reduce energy and material waste. This could include using renewable energy sources in manufacturing, optimizing logistics to cut down on transportation emissions, and implementing a closed-loop system where waste materials are reused.</a:t>
          </a:r>
        </a:p>
      </dgm:t>
    </dgm:pt>
    <dgm:pt modelId="{85919AEE-1C4F-42E4-AB96-D3CD2A9E8B0D}" type="parTrans" cxnId="{70626172-7CB4-4444-97D6-B738B939EAEA}">
      <dgm:prSet/>
      <dgm:spPr/>
      <dgm:t>
        <a:bodyPr/>
        <a:lstStyle/>
        <a:p>
          <a:endParaRPr lang="en-US"/>
        </a:p>
      </dgm:t>
    </dgm:pt>
    <dgm:pt modelId="{1E696462-F7A9-4B72-9B10-FE1B712A904E}" type="sibTrans" cxnId="{70626172-7CB4-4444-97D6-B738B939EAEA}">
      <dgm:prSet/>
      <dgm:spPr/>
      <dgm:t>
        <a:bodyPr/>
        <a:lstStyle/>
        <a:p>
          <a:endParaRPr lang="en-US"/>
        </a:p>
      </dgm:t>
    </dgm:pt>
    <dgm:pt modelId="{B765CD83-D28E-4469-BF4B-742A20ED19BA}">
      <dgm:prSet/>
      <dgm:spPr/>
      <dgm:t>
        <a:bodyPr/>
        <a:lstStyle/>
        <a:p>
          <a:pPr algn="just"/>
          <a:r>
            <a:rPr lang="en-US" b="1" dirty="0">
              <a:latin typeface="Times New Roman" panose="02020603050405020304" pitchFamily="18" charset="0"/>
              <a:cs typeface="Times New Roman" panose="02020603050405020304" pitchFamily="18" charset="0"/>
            </a:rPr>
            <a:t>Product Lifecycle Extension: </a:t>
          </a:r>
          <a:r>
            <a:rPr lang="en-US" dirty="0">
              <a:latin typeface="Times New Roman" panose="02020603050405020304" pitchFamily="18" charset="0"/>
              <a:cs typeface="Times New Roman" panose="02020603050405020304" pitchFamily="18" charset="0"/>
            </a:rPr>
            <a:t>Design the lamp to last longer through durable construction and modular design that allows for easy repair and parts replacement. This would extend the lifespan of the lamp, reduce the need for frequent replacements, and lower the product's overall environmental footprint.</a:t>
          </a:r>
        </a:p>
      </dgm:t>
    </dgm:pt>
    <dgm:pt modelId="{86EB8152-E844-4134-87B3-DE8E79C1C47D}" type="parTrans" cxnId="{30C4792E-C36E-4FD1-A572-FADFC69DE435}">
      <dgm:prSet/>
      <dgm:spPr/>
      <dgm:t>
        <a:bodyPr/>
        <a:lstStyle/>
        <a:p>
          <a:endParaRPr lang="en-US"/>
        </a:p>
      </dgm:t>
    </dgm:pt>
    <dgm:pt modelId="{2B1155CD-E069-42D8-968A-FD0A9750849F}" type="sibTrans" cxnId="{30C4792E-C36E-4FD1-A572-FADFC69DE435}">
      <dgm:prSet/>
      <dgm:spPr/>
      <dgm:t>
        <a:bodyPr/>
        <a:lstStyle/>
        <a:p>
          <a:endParaRPr lang="en-US"/>
        </a:p>
      </dgm:t>
    </dgm:pt>
    <dgm:pt modelId="{73091E76-0895-4777-B616-8A43AB3AAEE1}">
      <dgm:prSet/>
      <dgm:spPr/>
      <dgm:t>
        <a:bodyPr/>
        <a:lstStyle/>
        <a:p>
          <a:pPr algn="just"/>
          <a:r>
            <a:rPr lang="en-US" b="1" dirty="0">
              <a:latin typeface="Times New Roman" panose="02020603050405020304" pitchFamily="18" charset="0"/>
              <a:cs typeface="Times New Roman" panose="02020603050405020304" pitchFamily="18" charset="0"/>
            </a:rPr>
            <a:t>End-of-Life Planning: </a:t>
          </a:r>
          <a:r>
            <a:rPr lang="en-US" dirty="0">
              <a:latin typeface="Times New Roman" panose="02020603050405020304" pitchFamily="18" charset="0"/>
              <a:cs typeface="Times New Roman" panose="02020603050405020304" pitchFamily="18" charset="0"/>
            </a:rPr>
            <a:t>Create a clear end-of-life strategy for the lamp, including take-back programs for recycling or refurbishing. This approach would ensure that the lamp's components are disposed of responsibly, reducing landfill waste and allowing materials to be recovered and reused.</a:t>
          </a:r>
        </a:p>
      </dgm:t>
    </dgm:pt>
    <dgm:pt modelId="{BD3D445B-9C86-437A-95D2-59B66C62BC18}" type="parTrans" cxnId="{ACE3802C-4EB5-4B3B-AEBA-59562786DF9F}">
      <dgm:prSet/>
      <dgm:spPr/>
      <dgm:t>
        <a:bodyPr/>
        <a:lstStyle/>
        <a:p>
          <a:endParaRPr lang="en-US"/>
        </a:p>
      </dgm:t>
    </dgm:pt>
    <dgm:pt modelId="{7958DF4B-B00E-4FC0-8DBA-BEE4F090411B}" type="sibTrans" cxnId="{ACE3802C-4EB5-4B3B-AEBA-59562786DF9F}">
      <dgm:prSet/>
      <dgm:spPr/>
      <dgm:t>
        <a:bodyPr/>
        <a:lstStyle/>
        <a:p>
          <a:endParaRPr lang="en-US"/>
        </a:p>
      </dgm:t>
    </dgm:pt>
    <dgm:pt modelId="{AF1F385B-0B24-48F3-8DC4-6F0A768C49F6}" type="pres">
      <dgm:prSet presAssocID="{96164211-0E43-431D-9661-EE2B4F82227A}" presName="root" presStyleCnt="0">
        <dgm:presLayoutVars>
          <dgm:dir/>
          <dgm:resizeHandles val="exact"/>
        </dgm:presLayoutVars>
      </dgm:prSet>
      <dgm:spPr/>
    </dgm:pt>
    <dgm:pt modelId="{B77A805F-4EAF-4701-926F-F9A8ECCC431E}" type="pres">
      <dgm:prSet presAssocID="{96164211-0E43-431D-9661-EE2B4F82227A}" presName="container" presStyleCnt="0">
        <dgm:presLayoutVars>
          <dgm:dir/>
          <dgm:resizeHandles val="exact"/>
        </dgm:presLayoutVars>
      </dgm:prSet>
      <dgm:spPr/>
    </dgm:pt>
    <dgm:pt modelId="{AB2E025A-3EF5-4269-B107-7A8DAC61CA94}" type="pres">
      <dgm:prSet presAssocID="{DD167654-6270-4B55-ADD0-6302E549E4B1}" presName="compNode" presStyleCnt="0"/>
      <dgm:spPr/>
    </dgm:pt>
    <dgm:pt modelId="{83C76D51-AB62-498C-82CC-99EA30083A81}" type="pres">
      <dgm:prSet presAssocID="{DD167654-6270-4B55-ADD0-6302E549E4B1}" presName="iconBgRect" presStyleLbl="bgShp" presStyleIdx="0" presStyleCnt="6"/>
      <dgm:spPr/>
    </dgm:pt>
    <dgm:pt modelId="{E888F21B-3B73-4B09-9AA7-2D03DE9E2508}" type="pres">
      <dgm:prSet presAssocID="{DD167654-6270-4B55-ADD0-6302E549E4B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ntern"/>
        </a:ext>
      </dgm:extLst>
    </dgm:pt>
    <dgm:pt modelId="{B225D9E3-B0C2-4C5F-B3E1-4E7DB516CAAB}" type="pres">
      <dgm:prSet presAssocID="{DD167654-6270-4B55-ADD0-6302E549E4B1}" presName="spaceRect" presStyleCnt="0"/>
      <dgm:spPr/>
    </dgm:pt>
    <dgm:pt modelId="{49DED1BC-F51A-4BA5-ABB8-61F90FAB3636}" type="pres">
      <dgm:prSet presAssocID="{DD167654-6270-4B55-ADD0-6302E549E4B1}" presName="textRect" presStyleLbl="revTx" presStyleIdx="0" presStyleCnt="6">
        <dgm:presLayoutVars>
          <dgm:chMax val="1"/>
          <dgm:chPref val="1"/>
        </dgm:presLayoutVars>
      </dgm:prSet>
      <dgm:spPr/>
    </dgm:pt>
    <dgm:pt modelId="{1DDF6CE6-B9F3-4673-B58F-63A2F89A8F5C}" type="pres">
      <dgm:prSet presAssocID="{850343EC-28C3-4C61-9F08-6506FB5A3CD7}" presName="sibTrans" presStyleLbl="sibTrans2D1" presStyleIdx="0" presStyleCnt="0"/>
      <dgm:spPr/>
    </dgm:pt>
    <dgm:pt modelId="{04E33668-091F-4BBD-9B65-58DF167B6FDF}" type="pres">
      <dgm:prSet presAssocID="{73F86CBB-8423-4C95-A071-D2759D306ECF}" presName="compNode" presStyleCnt="0"/>
      <dgm:spPr/>
    </dgm:pt>
    <dgm:pt modelId="{6A97EA40-6597-4379-9A81-32152CE6DED2}" type="pres">
      <dgm:prSet presAssocID="{73F86CBB-8423-4C95-A071-D2759D306ECF}" presName="iconBgRect" presStyleLbl="bgShp" presStyleIdx="1" presStyleCnt="6" custLinFactNeighborX="3870" custLinFactNeighborY="-34451"/>
      <dgm:spPr/>
    </dgm:pt>
    <dgm:pt modelId="{C27BC6F2-5675-40F3-BF59-6C7F4B352D65}" type="pres">
      <dgm:prSet presAssocID="{73F86CBB-8423-4C95-A071-D2759D306ECF}" presName="iconRect" presStyleLbl="node1" presStyleIdx="1" presStyleCnt="6" custLinFactNeighborX="6673" custLinFactNeighborY="-5782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ycle"/>
        </a:ext>
      </dgm:extLst>
    </dgm:pt>
    <dgm:pt modelId="{8F4810D3-DAAF-4B7D-A4AA-3FBD63340280}" type="pres">
      <dgm:prSet presAssocID="{73F86CBB-8423-4C95-A071-D2759D306ECF}" presName="spaceRect" presStyleCnt="0"/>
      <dgm:spPr/>
    </dgm:pt>
    <dgm:pt modelId="{9FFBDF57-1859-4D92-A20E-1F5E4DD87BF4}" type="pres">
      <dgm:prSet presAssocID="{73F86CBB-8423-4C95-A071-D2759D306ECF}" presName="textRect" presStyleLbl="revTx" presStyleIdx="1" presStyleCnt="6">
        <dgm:presLayoutVars>
          <dgm:chMax val="1"/>
          <dgm:chPref val="1"/>
        </dgm:presLayoutVars>
      </dgm:prSet>
      <dgm:spPr/>
    </dgm:pt>
    <dgm:pt modelId="{A9D68A7A-B9FC-431C-859D-FC4AD175E87F}" type="pres">
      <dgm:prSet presAssocID="{A3B5271D-7BBB-4730-A28E-58535C416BBA}" presName="sibTrans" presStyleLbl="sibTrans2D1" presStyleIdx="0" presStyleCnt="0"/>
      <dgm:spPr/>
    </dgm:pt>
    <dgm:pt modelId="{07A20FDB-12B2-4D8E-AD29-16558F7950FA}" type="pres">
      <dgm:prSet presAssocID="{453A1C66-C525-4DDF-977B-6CC697139AE1}" presName="compNode" presStyleCnt="0"/>
      <dgm:spPr/>
    </dgm:pt>
    <dgm:pt modelId="{EF663025-673F-4FB6-A4E3-8CB5AD791CF5}" type="pres">
      <dgm:prSet presAssocID="{453A1C66-C525-4DDF-977B-6CC697139AE1}" presName="iconBgRect" presStyleLbl="bgShp" presStyleIdx="2" presStyleCnt="6" custLinFactNeighborX="1290" custLinFactNeighborY="-43861"/>
      <dgm:spPr/>
    </dgm:pt>
    <dgm:pt modelId="{C65F0FB9-1A55-462E-AC1F-D43F8FC9D951}" type="pres">
      <dgm:prSet presAssocID="{453A1C66-C525-4DDF-977B-6CC697139AE1}" presName="iconRect" presStyleLbl="node1" presStyleIdx="2" presStyleCnt="6" custLinFactNeighborX="-4449" custLinFactNeighborY="-7339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3A021234-9ABB-4411-B506-CCB84550B7AD}" type="pres">
      <dgm:prSet presAssocID="{453A1C66-C525-4DDF-977B-6CC697139AE1}" presName="spaceRect" presStyleCnt="0"/>
      <dgm:spPr/>
    </dgm:pt>
    <dgm:pt modelId="{68561882-2D7E-4782-9DE6-5A778EE41371}" type="pres">
      <dgm:prSet presAssocID="{453A1C66-C525-4DDF-977B-6CC697139AE1}" presName="textRect" presStyleLbl="revTx" presStyleIdx="2" presStyleCnt="6">
        <dgm:presLayoutVars>
          <dgm:chMax val="1"/>
          <dgm:chPref val="1"/>
        </dgm:presLayoutVars>
      </dgm:prSet>
      <dgm:spPr/>
    </dgm:pt>
    <dgm:pt modelId="{3E8D1A34-C01D-48EB-8D5D-4C697EC8A7C0}" type="pres">
      <dgm:prSet presAssocID="{17ECBD25-BD57-4DE5-88F9-71CE735462D2}" presName="sibTrans" presStyleLbl="sibTrans2D1" presStyleIdx="0" presStyleCnt="0"/>
      <dgm:spPr/>
    </dgm:pt>
    <dgm:pt modelId="{432D29EF-D524-45BC-AC4A-A5E894EF4264}" type="pres">
      <dgm:prSet presAssocID="{1316EB6D-8B97-4BB1-9FE9-32BAB36A595E}" presName="compNode" presStyleCnt="0"/>
      <dgm:spPr/>
    </dgm:pt>
    <dgm:pt modelId="{7B7901C1-10ED-45B0-946A-41BF528BD77A}" type="pres">
      <dgm:prSet presAssocID="{1316EB6D-8B97-4BB1-9FE9-32BAB36A595E}" presName="iconBgRect" presStyleLbl="bgShp" presStyleIdx="3" presStyleCnt="6"/>
      <dgm:spPr/>
    </dgm:pt>
    <dgm:pt modelId="{D4811165-FC9E-4724-8F53-35E5A4DAFB3B}" type="pres">
      <dgm:prSet presAssocID="{1316EB6D-8B97-4BB1-9FE9-32BAB36A595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ctory"/>
        </a:ext>
      </dgm:extLst>
    </dgm:pt>
    <dgm:pt modelId="{0B437862-3E87-4C3C-A774-2CB64CE75C15}" type="pres">
      <dgm:prSet presAssocID="{1316EB6D-8B97-4BB1-9FE9-32BAB36A595E}" presName="spaceRect" presStyleCnt="0"/>
      <dgm:spPr/>
    </dgm:pt>
    <dgm:pt modelId="{D06DC418-32FA-4282-8D7F-17BE8F36AE54}" type="pres">
      <dgm:prSet presAssocID="{1316EB6D-8B97-4BB1-9FE9-32BAB36A595E}" presName="textRect" presStyleLbl="revTx" presStyleIdx="3" presStyleCnt="6">
        <dgm:presLayoutVars>
          <dgm:chMax val="1"/>
          <dgm:chPref val="1"/>
        </dgm:presLayoutVars>
      </dgm:prSet>
      <dgm:spPr/>
    </dgm:pt>
    <dgm:pt modelId="{4BA9249A-17AD-4A9A-B0FD-D6F235DDE809}" type="pres">
      <dgm:prSet presAssocID="{1E696462-F7A9-4B72-9B10-FE1B712A904E}" presName="sibTrans" presStyleLbl="sibTrans2D1" presStyleIdx="0" presStyleCnt="0"/>
      <dgm:spPr/>
    </dgm:pt>
    <dgm:pt modelId="{2958B805-310E-445E-BAFE-8CACB041050B}" type="pres">
      <dgm:prSet presAssocID="{B765CD83-D28E-4469-BF4B-742A20ED19BA}" presName="compNode" presStyleCnt="0"/>
      <dgm:spPr/>
    </dgm:pt>
    <dgm:pt modelId="{4ADD8789-4BD4-4CD1-ACC1-539DD379E993}" type="pres">
      <dgm:prSet presAssocID="{B765CD83-D28E-4469-BF4B-742A20ED19BA}" presName="iconBgRect" presStyleLbl="bgShp" presStyleIdx="4" presStyleCnt="6"/>
      <dgm:spPr/>
    </dgm:pt>
    <dgm:pt modelId="{2EFD699C-F9A5-4CEB-9024-EBC0CF3CA92A}" type="pres">
      <dgm:prSet presAssocID="{B765CD83-D28E-4469-BF4B-742A20ED19B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reetlight"/>
        </a:ext>
      </dgm:extLst>
    </dgm:pt>
    <dgm:pt modelId="{3B51DCB7-D941-49AE-A398-307095C42308}" type="pres">
      <dgm:prSet presAssocID="{B765CD83-D28E-4469-BF4B-742A20ED19BA}" presName="spaceRect" presStyleCnt="0"/>
      <dgm:spPr/>
    </dgm:pt>
    <dgm:pt modelId="{E48DBF20-3C04-48F9-8953-3EC34D644327}" type="pres">
      <dgm:prSet presAssocID="{B765CD83-D28E-4469-BF4B-742A20ED19BA}" presName="textRect" presStyleLbl="revTx" presStyleIdx="4" presStyleCnt="6">
        <dgm:presLayoutVars>
          <dgm:chMax val="1"/>
          <dgm:chPref val="1"/>
        </dgm:presLayoutVars>
      </dgm:prSet>
      <dgm:spPr/>
    </dgm:pt>
    <dgm:pt modelId="{AB1D88EF-E808-4999-82AF-4EF17C6BDA62}" type="pres">
      <dgm:prSet presAssocID="{2B1155CD-E069-42D8-968A-FD0A9750849F}" presName="sibTrans" presStyleLbl="sibTrans2D1" presStyleIdx="0" presStyleCnt="0"/>
      <dgm:spPr/>
    </dgm:pt>
    <dgm:pt modelId="{1830F06C-EC52-401C-AD82-A2D65546F681}" type="pres">
      <dgm:prSet presAssocID="{73091E76-0895-4777-B616-8A43AB3AAEE1}" presName="compNode" presStyleCnt="0"/>
      <dgm:spPr/>
    </dgm:pt>
    <dgm:pt modelId="{85913CCC-9CD0-4E5E-A246-18058D2A9A7A}" type="pres">
      <dgm:prSet presAssocID="{73091E76-0895-4777-B616-8A43AB3AAEE1}" presName="iconBgRect" presStyleLbl="bgShp" presStyleIdx="5" presStyleCnt="6"/>
      <dgm:spPr/>
    </dgm:pt>
    <dgm:pt modelId="{4B24BB56-D5F7-4671-B3CA-4C329B5DD82A}" type="pres">
      <dgm:prSet presAssocID="{73091E76-0895-4777-B616-8A43AB3AAEE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amp"/>
        </a:ext>
      </dgm:extLst>
    </dgm:pt>
    <dgm:pt modelId="{2EC74F68-4BF9-41E6-8DFC-28A0C7FB3B70}" type="pres">
      <dgm:prSet presAssocID="{73091E76-0895-4777-B616-8A43AB3AAEE1}" presName="spaceRect" presStyleCnt="0"/>
      <dgm:spPr/>
    </dgm:pt>
    <dgm:pt modelId="{BE20B0BE-9AA6-448F-8E52-7DA0FD759A30}" type="pres">
      <dgm:prSet presAssocID="{73091E76-0895-4777-B616-8A43AB3AAEE1}" presName="textRect" presStyleLbl="revTx" presStyleIdx="5" presStyleCnt="6">
        <dgm:presLayoutVars>
          <dgm:chMax val="1"/>
          <dgm:chPref val="1"/>
        </dgm:presLayoutVars>
      </dgm:prSet>
      <dgm:spPr/>
    </dgm:pt>
  </dgm:ptLst>
  <dgm:cxnLst>
    <dgm:cxn modelId="{FD070812-56C5-4978-9E17-ACBF35C9F233}" type="presOf" srcId="{1316EB6D-8B97-4BB1-9FE9-32BAB36A595E}" destId="{D06DC418-32FA-4282-8D7F-17BE8F36AE54}" srcOrd="0" destOrd="0" presId="urn:microsoft.com/office/officeart/2018/2/layout/IconCircleList"/>
    <dgm:cxn modelId="{04D13F22-C77E-4392-8114-CDFB1FFAECE6}" type="presOf" srcId="{73091E76-0895-4777-B616-8A43AB3AAEE1}" destId="{BE20B0BE-9AA6-448F-8E52-7DA0FD759A30}" srcOrd="0" destOrd="0" presId="urn:microsoft.com/office/officeart/2018/2/layout/IconCircleList"/>
    <dgm:cxn modelId="{38130E2A-12ED-4665-B975-11193E72A1F6}" type="presOf" srcId="{73F86CBB-8423-4C95-A071-D2759D306ECF}" destId="{9FFBDF57-1859-4D92-A20E-1F5E4DD87BF4}" srcOrd="0" destOrd="0" presId="urn:microsoft.com/office/officeart/2018/2/layout/IconCircleList"/>
    <dgm:cxn modelId="{ACE3802C-4EB5-4B3B-AEBA-59562786DF9F}" srcId="{96164211-0E43-431D-9661-EE2B4F82227A}" destId="{73091E76-0895-4777-B616-8A43AB3AAEE1}" srcOrd="5" destOrd="0" parTransId="{BD3D445B-9C86-437A-95D2-59B66C62BC18}" sibTransId="{7958DF4B-B00E-4FC0-8DBA-BEE4F090411B}"/>
    <dgm:cxn modelId="{30C4792E-C36E-4FD1-A572-FADFC69DE435}" srcId="{96164211-0E43-431D-9661-EE2B4F82227A}" destId="{B765CD83-D28E-4469-BF4B-742A20ED19BA}" srcOrd="4" destOrd="0" parTransId="{86EB8152-E844-4134-87B3-DE8E79C1C47D}" sibTransId="{2B1155CD-E069-42D8-968A-FD0A9750849F}"/>
    <dgm:cxn modelId="{C52F184B-A547-4C7F-8A0B-E2183C9949F9}" type="presOf" srcId="{A3B5271D-7BBB-4730-A28E-58535C416BBA}" destId="{A9D68A7A-B9FC-431C-859D-FC4AD175E87F}" srcOrd="0" destOrd="0" presId="urn:microsoft.com/office/officeart/2018/2/layout/IconCircleList"/>
    <dgm:cxn modelId="{3B125D59-6E7A-46CB-845A-00019257357C}" type="presOf" srcId="{DD167654-6270-4B55-ADD0-6302E549E4B1}" destId="{49DED1BC-F51A-4BA5-ABB8-61F90FAB3636}" srcOrd="0" destOrd="0" presId="urn:microsoft.com/office/officeart/2018/2/layout/IconCircleList"/>
    <dgm:cxn modelId="{15A24E5B-C808-4A72-AA08-FC5384767710}" srcId="{96164211-0E43-431D-9661-EE2B4F82227A}" destId="{73F86CBB-8423-4C95-A071-D2759D306ECF}" srcOrd="1" destOrd="0" parTransId="{41EAC0E3-F7BA-4AB9-B10A-65C67550A81F}" sibTransId="{A3B5271D-7BBB-4730-A28E-58535C416BBA}"/>
    <dgm:cxn modelId="{8CD16370-CBDE-40B2-854B-6C65A9276875}" type="presOf" srcId="{B765CD83-D28E-4469-BF4B-742A20ED19BA}" destId="{E48DBF20-3C04-48F9-8953-3EC34D644327}" srcOrd="0" destOrd="0" presId="urn:microsoft.com/office/officeart/2018/2/layout/IconCircleList"/>
    <dgm:cxn modelId="{70626172-7CB4-4444-97D6-B738B939EAEA}" srcId="{96164211-0E43-431D-9661-EE2B4F82227A}" destId="{1316EB6D-8B97-4BB1-9FE9-32BAB36A595E}" srcOrd="3" destOrd="0" parTransId="{85919AEE-1C4F-42E4-AB96-D3CD2A9E8B0D}" sibTransId="{1E696462-F7A9-4B72-9B10-FE1B712A904E}"/>
    <dgm:cxn modelId="{97D2368C-FD4B-4A12-B349-B263EBE0E09D}" srcId="{96164211-0E43-431D-9661-EE2B4F82227A}" destId="{DD167654-6270-4B55-ADD0-6302E549E4B1}" srcOrd="0" destOrd="0" parTransId="{4F58A53E-A17A-4911-A8E0-ECB03A7BE283}" sibTransId="{850343EC-28C3-4C61-9F08-6506FB5A3CD7}"/>
    <dgm:cxn modelId="{4B347B9A-5782-49BF-9BB6-11919DC56CE3}" type="presOf" srcId="{1E696462-F7A9-4B72-9B10-FE1B712A904E}" destId="{4BA9249A-17AD-4A9A-B0FD-D6F235DDE809}" srcOrd="0" destOrd="0" presId="urn:microsoft.com/office/officeart/2018/2/layout/IconCircleList"/>
    <dgm:cxn modelId="{5023BE9E-FFCA-4DCC-9EB1-68D691FEAA27}" type="presOf" srcId="{850343EC-28C3-4C61-9F08-6506FB5A3CD7}" destId="{1DDF6CE6-B9F3-4673-B58F-63A2F89A8F5C}" srcOrd="0" destOrd="0" presId="urn:microsoft.com/office/officeart/2018/2/layout/IconCircleList"/>
    <dgm:cxn modelId="{81D57FA1-5424-4E49-AF4A-D91678A3B63B}" type="presOf" srcId="{2B1155CD-E069-42D8-968A-FD0A9750849F}" destId="{AB1D88EF-E808-4999-82AF-4EF17C6BDA62}" srcOrd="0" destOrd="0" presId="urn:microsoft.com/office/officeart/2018/2/layout/IconCircleList"/>
    <dgm:cxn modelId="{5CF145BA-6C0D-48F0-AEB1-17DE0BD82260}" type="presOf" srcId="{96164211-0E43-431D-9661-EE2B4F82227A}" destId="{AF1F385B-0B24-48F3-8DC4-6F0A768C49F6}" srcOrd="0" destOrd="0" presId="urn:microsoft.com/office/officeart/2018/2/layout/IconCircleList"/>
    <dgm:cxn modelId="{31CD20CC-CBD3-492D-AEC7-72677D4B429B}" type="presOf" srcId="{17ECBD25-BD57-4DE5-88F9-71CE735462D2}" destId="{3E8D1A34-C01D-48EB-8D5D-4C697EC8A7C0}" srcOrd="0" destOrd="0" presId="urn:microsoft.com/office/officeart/2018/2/layout/IconCircleList"/>
    <dgm:cxn modelId="{F94F96CD-7030-4EBF-8D2F-64402CA4D5B0}" srcId="{96164211-0E43-431D-9661-EE2B4F82227A}" destId="{453A1C66-C525-4DDF-977B-6CC697139AE1}" srcOrd="2" destOrd="0" parTransId="{985AD38A-A9DC-442B-9440-1E1EDC464450}" sibTransId="{17ECBD25-BD57-4DE5-88F9-71CE735462D2}"/>
    <dgm:cxn modelId="{D85D2DD8-D419-491F-906A-489F905FDEE0}" type="presOf" srcId="{453A1C66-C525-4DDF-977B-6CC697139AE1}" destId="{68561882-2D7E-4782-9DE6-5A778EE41371}" srcOrd="0" destOrd="0" presId="urn:microsoft.com/office/officeart/2018/2/layout/IconCircleList"/>
    <dgm:cxn modelId="{28DBB287-F639-4FE7-B158-F2393CFE17B4}" type="presParOf" srcId="{AF1F385B-0B24-48F3-8DC4-6F0A768C49F6}" destId="{B77A805F-4EAF-4701-926F-F9A8ECCC431E}" srcOrd="0" destOrd="0" presId="urn:microsoft.com/office/officeart/2018/2/layout/IconCircleList"/>
    <dgm:cxn modelId="{D238E217-2D98-402B-908C-93ABD48C671E}" type="presParOf" srcId="{B77A805F-4EAF-4701-926F-F9A8ECCC431E}" destId="{AB2E025A-3EF5-4269-B107-7A8DAC61CA94}" srcOrd="0" destOrd="0" presId="urn:microsoft.com/office/officeart/2018/2/layout/IconCircleList"/>
    <dgm:cxn modelId="{E5821F49-CB4F-45D4-A834-B4C6D5B0333D}" type="presParOf" srcId="{AB2E025A-3EF5-4269-B107-7A8DAC61CA94}" destId="{83C76D51-AB62-498C-82CC-99EA30083A81}" srcOrd="0" destOrd="0" presId="urn:microsoft.com/office/officeart/2018/2/layout/IconCircleList"/>
    <dgm:cxn modelId="{2EA25F4F-4036-4102-A549-3AEF462C697D}" type="presParOf" srcId="{AB2E025A-3EF5-4269-B107-7A8DAC61CA94}" destId="{E888F21B-3B73-4B09-9AA7-2D03DE9E2508}" srcOrd="1" destOrd="0" presId="urn:microsoft.com/office/officeart/2018/2/layout/IconCircleList"/>
    <dgm:cxn modelId="{CFCA92F2-1D65-4EDB-A0C6-68080F2BC830}" type="presParOf" srcId="{AB2E025A-3EF5-4269-B107-7A8DAC61CA94}" destId="{B225D9E3-B0C2-4C5F-B3E1-4E7DB516CAAB}" srcOrd="2" destOrd="0" presId="urn:microsoft.com/office/officeart/2018/2/layout/IconCircleList"/>
    <dgm:cxn modelId="{C5F169C2-6DD8-45F4-932B-17E093399CC2}" type="presParOf" srcId="{AB2E025A-3EF5-4269-B107-7A8DAC61CA94}" destId="{49DED1BC-F51A-4BA5-ABB8-61F90FAB3636}" srcOrd="3" destOrd="0" presId="urn:microsoft.com/office/officeart/2018/2/layout/IconCircleList"/>
    <dgm:cxn modelId="{FA7DD1B9-43C9-4E91-9FD5-14157E083092}" type="presParOf" srcId="{B77A805F-4EAF-4701-926F-F9A8ECCC431E}" destId="{1DDF6CE6-B9F3-4673-B58F-63A2F89A8F5C}" srcOrd="1" destOrd="0" presId="urn:microsoft.com/office/officeart/2018/2/layout/IconCircleList"/>
    <dgm:cxn modelId="{334139F8-17A3-4D06-BBB7-128D9EBA232F}" type="presParOf" srcId="{B77A805F-4EAF-4701-926F-F9A8ECCC431E}" destId="{04E33668-091F-4BBD-9B65-58DF167B6FDF}" srcOrd="2" destOrd="0" presId="urn:microsoft.com/office/officeart/2018/2/layout/IconCircleList"/>
    <dgm:cxn modelId="{D8D73F18-789B-4601-A1A5-3B7A5E648DC8}" type="presParOf" srcId="{04E33668-091F-4BBD-9B65-58DF167B6FDF}" destId="{6A97EA40-6597-4379-9A81-32152CE6DED2}" srcOrd="0" destOrd="0" presId="urn:microsoft.com/office/officeart/2018/2/layout/IconCircleList"/>
    <dgm:cxn modelId="{7C697172-33CB-4110-99ED-270CBDEA711C}" type="presParOf" srcId="{04E33668-091F-4BBD-9B65-58DF167B6FDF}" destId="{C27BC6F2-5675-40F3-BF59-6C7F4B352D65}" srcOrd="1" destOrd="0" presId="urn:microsoft.com/office/officeart/2018/2/layout/IconCircleList"/>
    <dgm:cxn modelId="{BB903D40-4DDC-4811-B218-10BBABFD9667}" type="presParOf" srcId="{04E33668-091F-4BBD-9B65-58DF167B6FDF}" destId="{8F4810D3-DAAF-4B7D-A4AA-3FBD63340280}" srcOrd="2" destOrd="0" presId="urn:microsoft.com/office/officeart/2018/2/layout/IconCircleList"/>
    <dgm:cxn modelId="{90F43492-28C3-457E-B9E9-09EAC8F77AE9}" type="presParOf" srcId="{04E33668-091F-4BBD-9B65-58DF167B6FDF}" destId="{9FFBDF57-1859-4D92-A20E-1F5E4DD87BF4}" srcOrd="3" destOrd="0" presId="urn:microsoft.com/office/officeart/2018/2/layout/IconCircleList"/>
    <dgm:cxn modelId="{38D3AEB4-4B14-45DF-955A-4068993D9C3E}" type="presParOf" srcId="{B77A805F-4EAF-4701-926F-F9A8ECCC431E}" destId="{A9D68A7A-B9FC-431C-859D-FC4AD175E87F}" srcOrd="3" destOrd="0" presId="urn:microsoft.com/office/officeart/2018/2/layout/IconCircleList"/>
    <dgm:cxn modelId="{07F959CF-158C-4C9E-A2FC-A811E3272211}" type="presParOf" srcId="{B77A805F-4EAF-4701-926F-F9A8ECCC431E}" destId="{07A20FDB-12B2-4D8E-AD29-16558F7950FA}" srcOrd="4" destOrd="0" presId="urn:microsoft.com/office/officeart/2018/2/layout/IconCircleList"/>
    <dgm:cxn modelId="{A0433A94-C8E3-4BDD-B831-D869AA25B5E1}" type="presParOf" srcId="{07A20FDB-12B2-4D8E-AD29-16558F7950FA}" destId="{EF663025-673F-4FB6-A4E3-8CB5AD791CF5}" srcOrd="0" destOrd="0" presId="urn:microsoft.com/office/officeart/2018/2/layout/IconCircleList"/>
    <dgm:cxn modelId="{0BE05437-86CD-479C-B14A-E9182FCDA1CB}" type="presParOf" srcId="{07A20FDB-12B2-4D8E-AD29-16558F7950FA}" destId="{C65F0FB9-1A55-462E-AC1F-D43F8FC9D951}" srcOrd="1" destOrd="0" presId="urn:microsoft.com/office/officeart/2018/2/layout/IconCircleList"/>
    <dgm:cxn modelId="{8E571D47-6B95-4FB8-823F-96457EE8FE80}" type="presParOf" srcId="{07A20FDB-12B2-4D8E-AD29-16558F7950FA}" destId="{3A021234-9ABB-4411-B506-CCB84550B7AD}" srcOrd="2" destOrd="0" presId="urn:microsoft.com/office/officeart/2018/2/layout/IconCircleList"/>
    <dgm:cxn modelId="{C5B67210-79DC-4C97-9A2D-7338E57F30D2}" type="presParOf" srcId="{07A20FDB-12B2-4D8E-AD29-16558F7950FA}" destId="{68561882-2D7E-4782-9DE6-5A778EE41371}" srcOrd="3" destOrd="0" presId="urn:microsoft.com/office/officeart/2018/2/layout/IconCircleList"/>
    <dgm:cxn modelId="{B776169E-5AD9-4CCD-B163-0A0E86AB047C}" type="presParOf" srcId="{B77A805F-4EAF-4701-926F-F9A8ECCC431E}" destId="{3E8D1A34-C01D-48EB-8D5D-4C697EC8A7C0}" srcOrd="5" destOrd="0" presId="urn:microsoft.com/office/officeart/2018/2/layout/IconCircleList"/>
    <dgm:cxn modelId="{00CB99C6-B400-4D6A-A381-0BD231C536EA}" type="presParOf" srcId="{B77A805F-4EAF-4701-926F-F9A8ECCC431E}" destId="{432D29EF-D524-45BC-AC4A-A5E894EF4264}" srcOrd="6" destOrd="0" presId="urn:microsoft.com/office/officeart/2018/2/layout/IconCircleList"/>
    <dgm:cxn modelId="{447137D5-B045-4F93-82E3-A0D5D6B95ADE}" type="presParOf" srcId="{432D29EF-D524-45BC-AC4A-A5E894EF4264}" destId="{7B7901C1-10ED-45B0-946A-41BF528BD77A}" srcOrd="0" destOrd="0" presId="urn:microsoft.com/office/officeart/2018/2/layout/IconCircleList"/>
    <dgm:cxn modelId="{C1D0D061-D763-4858-8BD1-AAB22F25FCBE}" type="presParOf" srcId="{432D29EF-D524-45BC-AC4A-A5E894EF4264}" destId="{D4811165-FC9E-4724-8F53-35E5A4DAFB3B}" srcOrd="1" destOrd="0" presId="urn:microsoft.com/office/officeart/2018/2/layout/IconCircleList"/>
    <dgm:cxn modelId="{08B37142-9DE5-430B-A7EB-E7627DDA9D68}" type="presParOf" srcId="{432D29EF-D524-45BC-AC4A-A5E894EF4264}" destId="{0B437862-3E87-4C3C-A774-2CB64CE75C15}" srcOrd="2" destOrd="0" presId="urn:microsoft.com/office/officeart/2018/2/layout/IconCircleList"/>
    <dgm:cxn modelId="{E17FF57B-C288-4749-9347-B0566F6981A6}" type="presParOf" srcId="{432D29EF-D524-45BC-AC4A-A5E894EF4264}" destId="{D06DC418-32FA-4282-8D7F-17BE8F36AE54}" srcOrd="3" destOrd="0" presId="urn:microsoft.com/office/officeart/2018/2/layout/IconCircleList"/>
    <dgm:cxn modelId="{A6C4B71A-EF8D-4D7B-97C5-5456A3E9EE78}" type="presParOf" srcId="{B77A805F-4EAF-4701-926F-F9A8ECCC431E}" destId="{4BA9249A-17AD-4A9A-B0FD-D6F235DDE809}" srcOrd="7" destOrd="0" presId="urn:microsoft.com/office/officeart/2018/2/layout/IconCircleList"/>
    <dgm:cxn modelId="{0EAF1A9C-BACB-45D6-B1BC-65CCE4C6169F}" type="presParOf" srcId="{B77A805F-4EAF-4701-926F-F9A8ECCC431E}" destId="{2958B805-310E-445E-BAFE-8CACB041050B}" srcOrd="8" destOrd="0" presId="urn:microsoft.com/office/officeart/2018/2/layout/IconCircleList"/>
    <dgm:cxn modelId="{692F816F-1675-437A-986E-EB0969EBA5E6}" type="presParOf" srcId="{2958B805-310E-445E-BAFE-8CACB041050B}" destId="{4ADD8789-4BD4-4CD1-ACC1-539DD379E993}" srcOrd="0" destOrd="0" presId="urn:microsoft.com/office/officeart/2018/2/layout/IconCircleList"/>
    <dgm:cxn modelId="{E1B4FEEC-B216-41AD-A971-72AB22AA375C}" type="presParOf" srcId="{2958B805-310E-445E-BAFE-8CACB041050B}" destId="{2EFD699C-F9A5-4CEB-9024-EBC0CF3CA92A}" srcOrd="1" destOrd="0" presId="urn:microsoft.com/office/officeart/2018/2/layout/IconCircleList"/>
    <dgm:cxn modelId="{C252BF10-928D-42EA-9610-1BDE03DBA524}" type="presParOf" srcId="{2958B805-310E-445E-BAFE-8CACB041050B}" destId="{3B51DCB7-D941-49AE-A398-307095C42308}" srcOrd="2" destOrd="0" presId="urn:microsoft.com/office/officeart/2018/2/layout/IconCircleList"/>
    <dgm:cxn modelId="{F5F801DD-C55B-4C76-82F2-6236733C1720}" type="presParOf" srcId="{2958B805-310E-445E-BAFE-8CACB041050B}" destId="{E48DBF20-3C04-48F9-8953-3EC34D644327}" srcOrd="3" destOrd="0" presId="urn:microsoft.com/office/officeart/2018/2/layout/IconCircleList"/>
    <dgm:cxn modelId="{AF89FC2B-7B3C-4479-9015-EDED1B82B666}" type="presParOf" srcId="{B77A805F-4EAF-4701-926F-F9A8ECCC431E}" destId="{AB1D88EF-E808-4999-82AF-4EF17C6BDA62}" srcOrd="9" destOrd="0" presId="urn:microsoft.com/office/officeart/2018/2/layout/IconCircleList"/>
    <dgm:cxn modelId="{3890A775-8254-4B0B-9117-EB5A156CF5D5}" type="presParOf" srcId="{B77A805F-4EAF-4701-926F-F9A8ECCC431E}" destId="{1830F06C-EC52-401C-AD82-A2D65546F681}" srcOrd="10" destOrd="0" presId="urn:microsoft.com/office/officeart/2018/2/layout/IconCircleList"/>
    <dgm:cxn modelId="{B332F585-4E3F-4C6F-9A49-8801A5531D59}" type="presParOf" srcId="{1830F06C-EC52-401C-AD82-A2D65546F681}" destId="{85913CCC-9CD0-4E5E-A246-18058D2A9A7A}" srcOrd="0" destOrd="0" presId="urn:microsoft.com/office/officeart/2018/2/layout/IconCircleList"/>
    <dgm:cxn modelId="{41582CC1-EE3A-4EF2-9AE0-D0CB19354D3B}" type="presParOf" srcId="{1830F06C-EC52-401C-AD82-A2D65546F681}" destId="{4B24BB56-D5F7-4671-B3CA-4C329B5DD82A}" srcOrd="1" destOrd="0" presId="urn:microsoft.com/office/officeart/2018/2/layout/IconCircleList"/>
    <dgm:cxn modelId="{4F70398E-B5DF-4356-8A96-4EB1904CD95A}" type="presParOf" srcId="{1830F06C-EC52-401C-AD82-A2D65546F681}" destId="{2EC74F68-4BF9-41E6-8DFC-28A0C7FB3B70}" srcOrd="2" destOrd="0" presId="urn:microsoft.com/office/officeart/2018/2/layout/IconCircleList"/>
    <dgm:cxn modelId="{CF95727A-A7BC-4DBF-8A08-4E977FB2C8F3}" type="presParOf" srcId="{1830F06C-EC52-401C-AD82-A2D65546F681}" destId="{BE20B0BE-9AA6-448F-8E52-7DA0FD759A3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62300-F214-4244-9E2E-64C5C6481ABD}">
      <dsp:nvSpPr>
        <dsp:cNvPr id="0" name=""/>
        <dsp:cNvSpPr/>
      </dsp:nvSpPr>
      <dsp:spPr>
        <a:xfrm>
          <a:off x="82613" y="27207"/>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17AE36-8E25-488E-9642-6B94C7B2EE4D}">
      <dsp:nvSpPr>
        <dsp:cNvPr id="0" name=""/>
        <dsp:cNvSpPr/>
      </dsp:nvSpPr>
      <dsp:spPr>
        <a:xfrm>
          <a:off x="271034" y="215628"/>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884BE-2A2E-4AE8-B515-21D1973AD5F3}">
      <dsp:nvSpPr>
        <dsp:cNvPr id="0" name=""/>
        <dsp:cNvSpPr/>
      </dsp:nvSpPr>
      <dsp:spPr>
        <a:xfrm>
          <a:off x="1172126" y="2720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Sustainable Materials: </a:t>
          </a:r>
          <a:r>
            <a:rPr lang="en-US" sz="1100" kern="1200" dirty="0">
              <a:latin typeface="Times New Roman" panose="02020603050405020304" pitchFamily="18" charset="0"/>
              <a:cs typeface="Times New Roman" panose="02020603050405020304" pitchFamily="18" charset="0"/>
            </a:rPr>
            <a:t>Shifting to recycled or recyclable materials such as recycled plastics, metals, or sustainable woods. These materials reduce the environmental impact associated with raw material extraction and processing.</a:t>
          </a:r>
        </a:p>
      </dsp:txBody>
      <dsp:txXfrm>
        <a:off x="1172126" y="27207"/>
        <a:ext cx="2114937" cy="897246"/>
      </dsp:txXfrm>
    </dsp:sp>
    <dsp:sp modelId="{69DD2730-61EA-4025-A439-7973076F8891}">
      <dsp:nvSpPr>
        <dsp:cNvPr id="0" name=""/>
        <dsp:cNvSpPr/>
      </dsp:nvSpPr>
      <dsp:spPr>
        <a:xfrm>
          <a:off x="3655575" y="27207"/>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1D7917-A383-4294-8DD8-2503AF1192A6}">
      <dsp:nvSpPr>
        <dsp:cNvPr id="0" name=""/>
        <dsp:cNvSpPr/>
      </dsp:nvSpPr>
      <dsp:spPr>
        <a:xfrm>
          <a:off x="3843996" y="215628"/>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B40EC6-676C-4819-BE71-381D4E0D5CF0}">
      <dsp:nvSpPr>
        <dsp:cNvPr id="0" name=""/>
        <dsp:cNvSpPr/>
      </dsp:nvSpPr>
      <dsp:spPr>
        <a:xfrm>
          <a:off x="4745088" y="2720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Energy-Efficient Manufacturing: </a:t>
          </a:r>
          <a:r>
            <a:rPr lang="en-US" sz="1100" kern="1200" dirty="0">
              <a:latin typeface="Times New Roman" panose="02020603050405020304" pitchFamily="18" charset="0"/>
              <a:cs typeface="Times New Roman" panose="02020603050405020304" pitchFamily="18" charset="0"/>
            </a:rPr>
            <a:t>Implementing manufacturing processes that use renewable energy sources, like solar or wind power, can significantly reduce the carbon footprint of production.</a:t>
          </a:r>
        </a:p>
      </dsp:txBody>
      <dsp:txXfrm>
        <a:off x="4745088" y="27207"/>
        <a:ext cx="2114937" cy="897246"/>
      </dsp:txXfrm>
    </dsp:sp>
    <dsp:sp modelId="{E538322A-4A84-42A6-BD3C-8E715542A683}">
      <dsp:nvSpPr>
        <dsp:cNvPr id="0" name=""/>
        <dsp:cNvSpPr/>
      </dsp:nvSpPr>
      <dsp:spPr>
        <a:xfrm>
          <a:off x="7228536" y="27207"/>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9E796-5658-473D-80B2-B3D8AE9C4752}">
      <dsp:nvSpPr>
        <dsp:cNvPr id="0" name=""/>
        <dsp:cNvSpPr/>
      </dsp:nvSpPr>
      <dsp:spPr>
        <a:xfrm>
          <a:off x="7416958" y="215628"/>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7E44E6-A541-4586-BD05-D34A3D5D35DF}">
      <dsp:nvSpPr>
        <dsp:cNvPr id="0" name=""/>
        <dsp:cNvSpPr/>
      </dsp:nvSpPr>
      <dsp:spPr>
        <a:xfrm>
          <a:off x="8318049" y="2720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Modular Design: </a:t>
          </a:r>
          <a:r>
            <a:rPr lang="en-US" sz="1100" kern="1200" dirty="0">
              <a:latin typeface="Times New Roman" panose="02020603050405020304" pitchFamily="18" charset="0"/>
              <a:cs typeface="Times New Roman" panose="02020603050405020304" pitchFamily="18" charset="0"/>
            </a:rPr>
            <a:t>Designing the lamp with replaceable parts. This approach not only extends the product's life but also simplifies repairs and upgrades, reducing the need for complete replacements and, hence, waste.</a:t>
          </a:r>
        </a:p>
      </dsp:txBody>
      <dsp:txXfrm>
        <a:off x="8318049" y="27207"/>
        <a:ext cx="2114937" cy="897246"/>
      </dsp:txXfrm>
    </dsp:sp>
    <dsp:sp modelId="{CD21BEA1-DFD9-41E8-BFE4-33495371A760}">
      <dsp:nvSpPr>
        <dsp:cNvPr id="0" name=""/>
        <dsp:cNvSpPr/>
      </dsp:nvSpPr>
      <dsp:spPr>
        <a:xfrm>
          <a:off x="82613" y="1631795"/>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8AE353-F028-4ACA-8BDF-BD0928963C28}">
      <dsp:nvSpPr>
        <dsp:cNvPr id="0" name=""/>
        <dsp:cNvSpPr/>
      </dsp:nvSpPr>
      <dsp:spPr>
        <a:xfrm>
          <a:off x="271034" y="182021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F5A4F5-6DDC-47CE-B321-96F65C772388}">
      <dsp:nvSpPr>
        <dsp:cNvPr id="0" name=""/>
        <dsp:cNvSpPr/>
      </dsp:nvSpPr>
      <dsp:spPr>
        <a:xfrm>
          <a:off x="1172126" y="16317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Local Sourcing and Production: </a:t>
          </a:r>
          <a:r>
            <a:rPr lang="en-US" sz="1100" kern="1200" dirty="0">
              <a:latin typeface="Times New Roman" panose="02020603050405020304" pitchFamily="18" charset="0"/>
              <a:cs typeface="Times New Roman" panose="02020603050405020304" pitchFamily="18" charset="0"/>
            </a:rPr>
            <a:t>Reducing transportation emissions by sourcing materials locally and manufacturing the product closer to the market. This approach also supports local economies.</a:t>
          </a:r>
        </a:p>
      </dsp:txBody>
      <dsp:txXfrm>
        <a:off x="1172126" y="1631795"/>
        <a:ext cx="2114937" cy="897246"/>
      </dsp:txXfrm>
    </dsp:sp>
    <dsp:sp modelId="{F0D73ED2-2BD7-4D43-953C-E4DA37273E98}">
      <dsp:nvSpPr>
        <dsp:cNvPr id="0" name=""/>
        <dsp:cNvSpPr/>
      </dsp:nvSpPr>
      <dsp:spPr>
        <a:xfrm>
          <a:off x="3655575" y="1631795"/>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C462F2-FA1E-4505-B4C4-2112E00DE923}">
      <dsp:nvSpPr>
        <dsp:cNvPr id="0" name=""/>
        <dsp:cNvSpPr/>
      </dsp:nvSpPr>
      <dsp:spPr>
        <a:xfrm>
          <a:off x="3843996" y="182021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3607AD-D777-4287-B2A1-067741A0F300}">
      <dsp:nvSpPr>
        <dsp:cNvPr id="0" name=""/>
        <dsp:cNvSpPr/>
      </dsp:nvSpPr>
      <dsp:spPr>
        <a:xfrm>
          <a:off x="4745088" y="16317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Lean Manufacturing Principles: </a:t>
          </a:r>
          <a:r>
            <a:rPr lang="en-US" sz="1100" kern="1200" dirty="0">
              <a:latin typeface="Times New Roman" panose="02020603050405020304" pitchFamily="18" charset="0"/>
              <a:cs typeface="Times New Roman" panose="02020603050405020304" pitchFamily="18" charset="0"/>
            </a:rPr>
            <a:t>Adopting lean manufacturing techniques to minimize waste in the production process. This includes reducing excess material use, optimizing energy consumption, and implementing efficient logistics</a:t>
          </a:r>
          <a:r>
            <a:rPr lang="en-US" sz="1100" kern="1200" dirty="0"/>
            <a:t>.</a:t>
          </a:r>
        </a:p>
      </dsp:txBody>
      <dsp:txXfrm>
        <a:off x="4745088" y="1631795"/>
        <a:ext cx="2114937" cy="897246"/>
      </dsp:txXfrm>
    </dsp:sp>
    <dsp:sp modelId="{1DEBE4BD-0F21-42D2-BF92-04BB4B305BF5}">
      <dsp:nvSpPr>
        <dsp:cNvPr id="0" name=""/>
        <dsp:cNvSpPr/>
      </dsp:nvSpPr>
      <dsp:spPr>
        <a:xfrm>
          <a:off x="7228536" y="163179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8B4CE0-F44F-49E2-93C9-775A238B5664}">
      <dsp:nvSpPr>
        <dsp:cNvPr id="0" name=""/>
        <dsp:cNvSpPr/>
      </dsp:nvSpPr>
      <dsp:spPr>
        <a:xfrm>
          <a:off x="7416958" y="182021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59DF7F-186B-4FCB-8F38-6477ADD7E4AA}">
      <dsp:nvSpPr>
        <dsp:cNvPr id="0" name=""/>
        <dsp:cNvSpPr/>
      </dsp:nvSpPr>
      <dsp:spPr>
        <a:xfrm>
          <a:off x="8318049" y="163179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Non-Toxic Materials: </a:t>
          </a:r>
          <a:r>
            <a:rPr lang="en-US" sz="1100" kern="1200" dirty="0">
              <a:latin typeface="Times New Roman" panose="02020603050405020304" pitchFamily="18" charset="0"/>
              <a:cs typeface="Times New Roman" panose="02020603050405020304" pitchFamily="18" charset="0"/>
            </a:rPr>
            <a:t>Using materials free from harmful chemicals and toxins not only makes the lamp safer for consumers but also reduces environmental pollution during both production and disposal.</a:t>
          </a:r>
        </a:p>
      </dsp:txBody>
      <dsp:txXfrm>
        <a:off x="8318049" y="1631795"/>
        <a:ext cx="2114937" cy="897246"/>
      </dsp:txXfrm>
    </dsp:sp>
    <dsp:sp modelId="{94BCE31C-9478-4522-81CB-B981AC842D55}">
      <dsp:nvSpPr>
        <dsp:cNvPr id="0" name=""/>
        <dsp:cNvSpPr/>
      </dsp:nvSpPr>
      <dsp:spPr>
        <a:xfrm>
          <a:off x="82613" y="3236383"/>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D8FDF-C83E-45CB-B6DD-0D2551B1ED1B}">
      <dsp:nvSpPr>
        <dsp:cNvPr id="0" name=""/>
        <dsp:cNvSpPr/>
      </dsp:nvSpPr>
      <dsp:spPr>
        <a:xfrm>
          <a:off x="271034" y="3424805"/>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F91533-8D7A-4DDF-87F6-AF739FC3D8C6}">
      <dsp:nvSpPr>
        <dsp:cNvPr id="0" name=""/>
        <dsp:cNvSpPr/>
      </dsp:nvSpPr>
      <dsp:spPr>
        <a:xfrm>
          <a:off x="1172126" y="323638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Low-Impact Packaging: </a:t>
          </a:r>
          <a:r>
            <a:rPr lang="en-US" sz="1100" kern="1200" dirty="0">
              <a:latin typeface="Times New Roman" panose="02020603050405020304" pitchFamily="18" charset="0"/>
              <a:cs typeface="Times New Roman" panose="02020603050405020304" pitchFamily="18" charset="0"/>
            </a:rPr>
            <a:t>Switching to minimal, recyclable, or biodegradable packaging materials. This reduces the environmental impact associated with packaging waste.</a:t>
          </a:r>
        </a:p>
      </dsp:txBody>
      <dsp:txXfrm>
        <a:off x="1172126" y="3236383"/>
        <a:ext cx="2114937" cy="897246"/>
      </dsp:txXfrm>
    </dsp:sp>
    <dsp:sp modelId="{FC90E084-C90E-458F-8683-B7AD9BD3B9A7}">
      <dsp:nvSpPr>
        <dsp:cNvPr id="0" name=""/>
        <dsp:cNvSpPr/>
      </dsp:nvSpPr>
      <dsp:spPr>
        <a:xfrm>
          <a:off x="3655575" y="3236383"/>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919D49-9BB1-4F8A-835F-84F7B749ABCF}">
      <dsp:nvSpPr>
        <dsp:cNvPr id="0" name=""/>
        <dsp:cNvSpPr/>
      </dsp:nvSpPr>
      <dsp:spPr>
        <a:xfrm>
          <a:off x="3843996" y="3424805"/>
          <a:ext cx="520402" cy="52040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7B08C9-33A5-4BE5-A815-A3AA1C2078F0}">
      <dsp:nvSpPr>
        <dsp:cNvPr id="0" name=""/>
        <dsp:cNvSpPr/>
      </dsp:nvSpPr>
      <dsp:spPr>
        <a:xfrm>
          <a:off x="4745088" y="323638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End-of-Life Disposal Planning: </a:t>
          </a:r>
          <a:r>
            <a:rPr lang="en-US" sz="1100" kern="1200" dirty="0">
              <a:latin typeface="Times New Roman" panose="02020603050405020304" pitchFamily="18" charset="0"/>
              <a:cs typeface="Times New Roman" panose="02020603050405020304" pitchFamily="18" charset="0"/>
            </a:rPr>
            <a:t>Designing the product with its end-of-life in mind, facilitating easy disassembly and recycling of components.</a:t>
          </a:r>
        </a:p>
      </dsp:txBody>
      <dsp:txXfrm>
        <a:off x="4745088" y="3236383"/>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01980-4B07-4BF8-8B85-944B928AB8C8}">
      <dsp:nvSpPr>
        <dsp:cNvPr id="0" name=""/>
        <dsp:cNvSpPr/>
      </dsp:nvSpPr>
      <dsp:spPr>
        <a:xfrm>
          <a:off x="0" y="507"/>
          <a:ext cx="10515600" cy="118852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5CFF59-250E-484D-B25D-F16F7704F815}">
      <dsp:nvSpPr>
        <dsp:cNvPr id="0" name=""/>
        <dsp:cNvSpPr/>
      </dsp:nvSpPr>
      <dsp:spPr>
        <a:xfrm>
          <a:off x="359527" y="267924"/>
          <a:ext cx="653686" cy="653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E51E23-4579-4DC9-8460-3B5C9B4657A0}">
      <dsp:nvSpPr>
        <dsp:cNvPr id="0" name=""/>
        <dsp:cNvSpPr/>
      </dsp:nvSpPr>
      <dsp:spPr>
        <a:xfrm>
          <a:off x="1372740" y="507"/>
          <a:ext cx="9142859" cy="118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5" tIns="125785" rIns="125785" bIns="125785" numCol="1" spcCol="1270" anchor="ctr" anchorCtr="0">
          <a:noAutofit/>
        </a:bodyPr>
        <a:lstStyle/>
        <a:p>
          <a:pPr marL="0" lvl="0" indent="0" algn="l" defTabSz="622300">
            <a:lnSpc>
              <a:spcPct val="90000"/>
            </a:lnSpc>
            <a:spcBef>
              <a:spcPct val="0"/>
            </a:spcBef>
            <a:spcAft>
              <a:spcPct val="35000"/>
            </a:spcAft>
            <a:buNone/>
          </a:pPr>
          <a:r>
            <a:rPr lang="en-US" sz="1400" b="1" kern="1200"/>
            <a:t>Production and Materials: </a:t>
          </a:r>
          <a:r>
            <a:rPr lang="en-US" sz="1400" kern="1200"/>
            <a:t>This phase involves the sourcing of raw materials, manufacturing processes, and assembly of the lamp. It includes the extraction of materials like plastics, metals, and electronic components, as well as the energy consumed during the manufacturing process. Sustainable practices in this phase focus on using recycled materials, reducing waste, and minimizing energy consumption.</a:t>
          </a:r>
        </a:p>
      </dsp:txBody>
      <dsp:txXfrm>
        <a:off x="1372740" y="507"/>
        <a:ext cx="9142859" cy="1188520"/>
      </dsp:txXfrm>
    </dsp:sp>
    <dsp:sp modelId="{8C901DC7-D240-4DF4-BEAE-ED5CC6DA2D77}">
      <dsp:nvSpPr>
        <dsp:cNvPr id="0" name=""/>
        <dsp:cNvSpPr/>
      </dsp:nvSpPr>
      <dsp:spPr>
        <a:xfrm>
          <a:off x="0" y="1486158"/>
          <a:ext cx="10515600" cy="118852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091E1-9921-40DE-A947-3DAB25B244DA}">
      <dsp:nvSpPr>
        <dsp:cNvPr id="0" name=""/>
        <dsp:cNvSpPr/>
      </dsp:nvSpPr>
      <dsp:spPr>
        <a:xfrm>
          <a:off x="359527" y="1753575"/>
          <a:ext cx="653686" cy="653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71E5F0-152F-486D-BE0A-1A8ACFDF019F}">
      <dsp:nvSpPr>
        <dsp:cNvPr id="0" name=""/>
        <dsp:cNvSpPr/>
      </dsp:nvSpPr>
      <dsp:spPr>
        <a:xfrm>
          <a:off x="1372740" y="1486158"/>
          <a:ext cx="9142859" cy="118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5" tIns="125785" rIns="125785" bIns="125785" numCol="1" spcCol="1270" anchor="ctr" anchorCtr="0">
          <a:noAutofit/>
        </a:bodyPr>
        <a:lstStyle/>
        <a:p>
          <a:pPr marL="0" lvl="0" indent="0" algn="l" defTabSz="622300">
            <a:lnSpc>
              <a:spcPct val="90000"/>
            </a:lnSpc>
            <a:spcBef>
              <a:spcPct val="0"/>
            </a:spcBef>
            <a:spcAft>
              <a:spcPct val="35000"/>
            </a:spcAft>
            <a:buNone/>
          </a:pPr>
          <a:r>
            <a:rPr lang="en-US" sz="1400" b="1" kern="1200"/>
            <a:t>Usage and Energy Efficiency: </a:t>
          </a:r>
          <a:r>
            <a:rPr lang="en-US" sz="1400" kern="1200"/>
            <a:t>The operational phase of the LED desk lamp is characterized by its energy consumption over its lifespan. LED lamps are known for their low energy usage and long-lasting performance compared to traditional lighting. The scenario would consider the lamp’s energy source, the potential for solar power integration, and overall energy efficiency.</a:t>
          </a:r>
        </a:p>
      </dsp:txBody>
      <dsp:txXfrm>
        <a:off x="1372740" y="1486158"/>
        <a:ext cx="9142859" cy="1188520"/>
      </dsp:txXfrm>
    </dsp:sp>
    <dsp:sp modelId="{94109EB6-613D-46A0-8DFF-F66D5739C2BA}">
      <dsp:nvSpPr>
        <dsp:cNvPr id="0" name=""/>
        <dsp:cNvSpPr/>
      </dsp:nvSpPr>
      <dsp:spPr>
        <a:xfrm>
          <a:off x="0" y="2971808"/>
          <a:ext cx="10515600" cy="118852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52285C-09FE-4565-BD13-5D16C151869A}">
      <dsp:nvSpPr>
        <dsp:cNvPr id="0" name=""/>
        <dsp:cNvSpPr/>
      </dsp:nvSpPr>
      <dsp:spPr>
        <a:xfrm>
          <a:off x="359527" y="3239225"/>
          <a:ext cx="653686" cy="653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150201-2603-4D18-B8F1-58A22180C073}">
      <dsp:nvSpPr>
        <dsp:cNvPr id="0" name=""/>
        <dsp:cNvSpPr/>
      </dsp:nvSpPr>
      <dsp:spPr>
        <a:xfrm>
          <a:off x="1372740" y="2971808"/>
          <a:ext cx="9142859" cy="118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5" tIns="125785" rIns="125785" bIns="125785" numCol="1" spcCol="1270" anchor="ctr" anchorCtr="0">
          <a:noAutofit/>
        </a:bodyPr>
        <a:lstStyle/>
        <a:p>
          <a:pPr marL="0" lvl="0" indent="0" algn="l" defTabSz="622300">
            <a:lnSpc>
              <a:spcPct val="90000"/>
            </a:lnSpc>
            <a:spcBef>
              <a:spcPct val="0"/>
            </a:spcBef>
            <a:spcAft>
              <a:spcPct val="35000"/>
            </a:spcAft>
            <a:buNone/>
          </a:pPr>
          <a:r>
            <a:rPr lang="en-US" sz="1400" b="1" kern="1200"/>
            <a:t>End-of-Life Management: </a:t>
          </a:r>
          <a:r>
            <a:rPr lang="en-US" sz="1400" kern="1200"/>
            <a:t>At the end of its useful life, the lamp's disposal process is considered. This includes the potential for recycling its components, such as plastics and metals, and any hazardous waste management needed for electronic parts. Designing the lamp to be easily disassembled can facilitate recycling and reduce its environmental impact.</a:t>
          </a:r>
        </a:p>
      </dsp:txBody>
      <dsp:txXfrm>
        <a:off x="1372740" y="2971808"/>
        <a:ext cx="9142859" cy="11885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76D51-AB62-498C-82CC-99EA30083A81}">
      <dsp:nvSpPr>
        <dsp:cNvPr id="0" name=""/>
        <dsp:cNvSpPr/>
      </dsp:nvSpPr>
      <dsp:spPr>
        <a:xfrm>
          <a:off x="82613" y="829501"/>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88F21B-3B73-4B09-9AA7-2D03DE9E2508}">
      <dsp:nvSpPr>
        <dsp:cNvPr id="0" name=""/>
        <dsp:cNvSpPr/>
      </dsp:nvSpPr>
      <dsp:spPr>
        <a:xfrm>
          <a:off x="271034" y="1017923"/>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DED1BC-F51A-4BA5-ABB8-61F90FAB3636}">
      <dsp:nvSpPr>
        <dsp:cNvPr id="0" name=""/>
        <dsp:cNvSpPr/>
      </dsp:nvSpPr>
      <dsp:spPr>
        <a:xfrm>
          <a:off x="1172126" y="82950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To make an LED desk lamp more sustainable, the main routes I would take include</a:t>
          </a:r>
          <a:r>
            <a:rPr lang="en-US" sz="1100" kern="1200" dirty="0"/>
            <a:t>:</a:t>
          </a:r>
        </a:p>
      </dsp:txBody>
      <dsp:txXfrm>
        <a:off x="1172126" y="829501"/>
        <a:ext cx="2114937" cy="897246"/>
      </dsp:txXfrm>
    </dsp:sp>
    <dsp:sp modelId="{6A97EA40-6597-4379-9A81-32152CE6DED2}">
      <dsp:nvSpPr>
        <dsp:cNvPr id="0" name=""/>
        <dsp:cNvSpPr/>
      </dsp:nvSpPr>
      <dsp:spPr>
        <a:xfrm>
          <a:off x="3690298" y="520391"/>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BC6F2-5675-40F3-BF59-6C7F4B352D65}">
      <dsp:nvSpPr>
        <dsp:cNvPr id="0" name=""/>
        <dsp:cNvSpPr/>
      </dsp:nvSpPr>
      <dsp:spPr>
        <a:xfrm>
          <a:off x="3878723" y="716979"/>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FBDF57-1859-4D92-A20E-1F5E4DD87BF4}">
      <dsp:nvSpPr>
        <dsp:cNvPr id="0" name=""/>
        <dsp:cNvSpPr/>
      </dsp:nvSpPr>
      <dsp:spPr>
        <a:xfrm>
          <a:off x="4745088" y="82950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Material Innovation: </a:t>
          </a:r>
          <a:r>
            <a:rPr lang="en-US" sz="1100" kern="1200" dirty="0">
              <a:latin typeface="Times New Roman" panose="02020603050405020304" pitchFamily="18" charset="0"/>
              <a:cs typeface="Times New Roman" panose="02020603050405020304" pitchFamily="18" charset="0"/>
            </a:rPr>
            <a:t>Use materials with lower environmental impact, such as recycled plastics or bioplastics, and sustainable metals. The goal would be to ensure that all materials are either recyclable or biodegradable to minimize waste.</a:t>
          </a:r>
        </a:p>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endParaRPr lang="en-US" sz="1100" kern="1200" dirty="0"/>
        </a:p>
      </dsp:txBody>
      <dsp:txXfrm>
        <a:off x="4745088" y="829501"/>
        <a:ext cx="2114937" cy="897246"/>
      </dsp:txXfrm>
    </dsp:sp>
    <dsp:sp modelId="{EF663025-673F-4FB6-A4E3-8CB5AD791CF5}">
      <dsp:nvSpPr>
        <dsp:cNvPr id="0" name=""/>
        <dsp:cNvSpPr/>
      </dsp:nvSpPr>
      <dsp:spPr>
        <a:xfrm>
          <a:off x="7240111" y="435960"/>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F0FB9-1A55-462E-AC1F-D43F8FC9D951}">
      <dsp:nvSpPr>
        <dsp:cNvPr id="0" name=""/>
        <dsp:cNvSpPr/>
      </dsp:nvSpPr>
      <dsp:spPr>
        <a:xfrm>
          <a:off x="7393805" y="63595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561882-2D7E-4782-9DE6-5A778EE41371}">
      <dsp:nvSpPr>
        <dsp:cNvPr id="0" name=""/>
        <dsp:cNvSpPr/>
      </dsp:nvSpPr>
      <dsp:spPr>
        <a:xfrm>
          <a:off x="8318049" y="82950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Energy Efficiency: </a:t>
          </a:r>
          <a:r>
            <a:rPr lang="en-US" sz="1100" kern="1200" dirty="0">
              <a:latin typeface="Times New Roman" panose="02020603050405020304" pitchFamily="18" charset="0"/>
              <a:cs typeface="Times New Roman" panose="02020603050405020304" pitchFamily="18" charset="0"/>
            </a:rPr>
            <a:t>Improve the energy efficiency of the LED itself and any electronic components. This could involve using the latest LED technologies that provide more light with less energy and incorporating features like dimmable settings or motion sensors to reduce energy consumption when not in use.</a:t>
          </a:r>
        </a:p>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endParaRPr lang="en-US" sz="1100" kern="1200" dirty="0"/>
        </a:p>
      </dsp:txBody>
      <dsp:txXfrm>
        <a:off x="8318049" y="829501"/>
        <a:ext cx="2114937" cy="897246"/>
      </dsp:txXfrm>
    </dsp:sp>
    <dsp:sp modelId="{7B7901C1-10ED-45B0-946A-41BF528BD77A}">
      <dsp:nvSpPr>
        <dsp:cNvPr id="0" name=""/>
        <dsp:cNvSpPr/>
      </dsp:nvSpPr>
      <dsp:spPr>
        <a:xfrm>
          <a:off x="82613" y="243408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11165-FC9E-4724-8F53-35E5A4DAFB3B}">
      <dsp:nvSpPr>
        <dsp:cNvPr id="0" name=""/>
        <dsp:cNvSpPr/>
      </dsp:nvSpPr>
      <dsp:spPr>
        <a:xfrm>
          <a:off x="271034" y="2622511"/>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6DC418-32FA-4282-8D7F-17BE8F36AE54}">
      <dsp:nvSpPr>
        <dsp:cNvPr id="0" name=""/>
        <dsp:cNvSpPr/>
      </dsp:nvSpPr>
      <dsp:spPr>
        <a:xfrm>
          <a:off x="1172126" y="243408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Production Process: </a:t>
          </a:r>
          <a:r>
            <a:rPr lang="en-US" sz="1100" kern="1200" dirty="0">
              <a:latin typeface="Times New Roman" panose="02020603050405020304" pitchFamily="18" charset="0"/>
              <a:cs typeface="Times New Roman" panose="02020603050405020304" pitchFamily="18" charset="0"/>
            </a:rPr>
            <a:t>Streamline the production process to reduce energy and material waste. This could include using renewable energy sources in manufacturing, optimizing logistics to cut down on transportation emissions, and implementing a closed-loop system where waste materials are reused.</a:t>
          </a:r>
        </a:p>
      </dsp:txBody>
      <dsp:txXfrm>
        <a:off x="1172126" y="2434089"/>
        <a:ext cx="2114937" cy="897246"/>
      </dsp:txXfrm>
    </dsp:sp>
    <dsp:sp modelId="{4ADD8789-4BD4-4CD1-ACC1-539DD379E993}">
      <dsp:nvSpPr>
        <dsp:cNvPr id="0" name=""/>
        <dsp:cNvSpPr/>
      </dsp:nvSpPr>
      <dsp:spPr>
        <a:xfrm>
          <a:off x="3655575" y="243408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D699C-F9A5-4CEB-9024-EBC0CF3CA92A}">
      <dsp:nvSpPr>
        <dsp:cNvPr id="0" name=""/>
        <dsp:cNvSpPr/>
      </dsp:nvSpPr>
      <dsp:spPr>
        <a:xfrm>
          <a:off x="3843996" y="2622511"/>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8DBF20-3C04-48F9-8953-3EC34D644327}">
      <dsp:nvSpPr>
        <dsp:cNvPr id="0" name=""/>
        <dsp:cNvSpPr/>
      </dsp:nvSpPr>
      <dsp:spPr>
        <a:xfrm>
          <a:off x="4745088" y="243408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Product Lifecycle Extension: </a:t>
          </a:r>
          <a:r>
            <a:rPr lang="en-US" sz="1100" kern="1200" dirty="0">
              <a:latin typeface="Times New Roman" panose="02020603050405020304" pitchFamily="18" charset="0"/>
              <a:cs typeface="Times New Roman" panose="02020603050405020304" pitchFamily="18" charset="0"/>
            </a:rPr>
            <a:t>Design the lamp to last longer through durable construction and modular design that allows for easy repair and parts replacement. This would extend the lifespan of the lamp, reduce the need for frequent replacements, and lower the product's overall environmental footprint.</a:t>
          </a:r>
        </a:p>
      </dsp:txBody>
      <dsp:txXfrm>
        <a:off x="4745088" y="2434089"/>
        <a:ext cx="2114937" cy="897246"/>
      </dsp:txXfrm>
    </dsp:sp>
    <dsp:sp modelId="{85913CCC-9CD0-4E5E-A246-18058D2A9A7A}">
      <dsp:nvSpPr>
        <dsp:cNvPr id="0" name=""/>
        <dsp:cNvSpPr/>
      </dsp:nvSpPr>
      <dsp:spPr>
        <a:xfrm>
          <a:off x="7228536" y="243408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24BB56-D5F7-4671-B3CA-4C329B5DD82A}">
      <dsp:nvSpPr>
        <dsp:cNvPr id="0" name=""/>
        <dsp:cNvSpPr/>
      </dsp:nvSpPr>
      <dsp:spPr>
        <a:xfrm>
          <a:off x="7416958" y="2622511"/>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20B0BE-9AA6-448F-8E52-7DA0FD759A30}">
      <dsp:nvSpPr>
        <dsp:cNvPr id="0" name=""/>
        <dsp:cNvSpPr/>
      </dsp:nvSpPr>
      <dsp:spPr>
        <a:xfrm>
          <a:off x="8318049" y="243408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End-of-Life Planning: </a:t>
          </a:r>
          <a:r>
            <a:rPr lang="en-US" sz="1100" kern="1200" dirty="0">
              <a:latin typeface="Times New Roman" panose="02020603050405020304" pitchFamily="18" charset="0"/>
              <a:cs typeface="Times New Roman" panose="02020603050405020304" pitchFamily="18" charset="0"/>
            </a:rPr>
            <a:t>Create a clear end-of-life strategy for the lamp, including take-back programs for recycling or refurbishing. This approach would ensure that the lamp's components are disposed of responsibly, reducing landfill waste and allowing materials to be recovered and reused.</a:t>
          </a:r>
        </a:p>
      </dsp:txBody>
      <dsp:txXfrm>
        <a:off x="8318049" y="2434089"/>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D4B08-4D1B-F048-8D0F-1D7293C814FD}" type="datetimeFigureOut">
              <a:rPr lang="en-US" smtClean="0"/>
              <a:t>12/13/23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80B14-FDD7-9A4F-9F58-20A55E394D87}" type="slidenum">
              <a:rPr lang="en-US" smtClean="0"/>
              <a:t>‹#›</a:t>
            </a:fld>
            <a:endParaRPr lang="en-US"/>
          </a:p>
        </p:txBody>
      </p:sp>
    </p:spTree>
    <p:extLst>
      <p:ext uri="{BB962C8B-B14F-4D97-AF65-F5344CB8AC3E}">
        <p14:creationId xmlns:p14="http://schemas.microsoft.com/office/powerpoint/2010/main" val="2207309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80B14-FDD7-9A4F-9F58-20A55E394D87}" type="slidenum">
              <a:rPr lang="en-US" smtClean="0"/>
              <a:t>7</a:t>
            </a:fld>
            <a:endParaRPr lang="en-US"/>
          </a:p>
        </p:txBody>
      </p:sp>
    </p:spTree>
    <p:extLst>
      <p:ext uri="{BB962C8B-B14F-4D97-AF65-F5344CB8AC3E}">
        <p14:creationId xmlns:p14="http://schemas.microsoft.com/office/powerpoint/2010/main" val="301717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80B14-FDD7-9A4F-9F58-20A55E394D87}" type="slidenum">
              <a:rPr lang="en-US" smtClean="0"/>
              <a:t>10</a:t>
            </a:fld>
            <a:endParaRPr lang="en-US"/>
          </a:p>
        </p:txBody>
      </p:sp>
    </p:spTree>
    <p:extLst>
      <p:ext uri="{BB962C8B-B14F-4D97-AF65-F5344CB8AC3E}">
        <p14:creationId xmlns:p14="http://schemas.microsoft.com/office/powerpoint/2010/main" val="263774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80B14-FDD7-9A4F-9F58-20A55E394D87}" type="slidenum">
              <a:rPr lang="en-US" smtClean="0"/>
              <a:t>11</a:t>
            </a:fld>
            <a:endParaRPr lang="en-US"/>
          </a:p>
        </p:txBody>
      </p:sp>
    </p:spTree>
    <p:extLst>
      <p:ext uri="{BB962C8B-B14F-4D97-AF65-F5344CB8AC3E}">
        <p14:creationId xmlns:p14="http://schemas.microsoft.com/office/powerpoint/2010/main" val="2162604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80B14-FDD7-9A4F-9F58-20A55E394D87}" type="slidenum">
              <a:rPr lang="en-US" smtClean="0"/>
              <a:t>12</a:t>
            </a:fld>
            <a:endParaRPr lang="en-US"/>
          </a:p>
        </p:txBody>
      </p:sp>
    </p:spTree>
    <p:extLst>
      <p:ext uri="{BB962C8B-B14F-4D97-AF65-F5344CB8AC3E}">
        <p14:creationId xmlns:p14="http://schemas.microsoft.com/office/powerpoint/2010/main" val="259856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80B14-FDD7-9A4F-9F58-20A55E394D87}" type="slidenum">
              <a:rPr lang="en-US" smtClean="0"/>
              <a:t>13</a:t>
            </a:fld>
            <a:endParaRPr lang="en-US"/>
          </a:p>
        </p:txBody>
      </p:sp>
    </p:spTree>
    <p:extLst>
      <p:ext uri="{BB962C8B-B14F-4D97-AF65-F5344CB8AC3E}">
        <p14:creationId xmlns:p14="http://schemas.microsoft.com/office/powerpoint/2010/main" val="1842424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80B14-FDD7-9A4F-9F58-20A55E394D87}" type="slidenum">
              <a:rPr lang="en-US" smtClean="0"/>
              <a:t>17</a:t>
            </a:fld>
            <a:endParaRPr lang="en-US"/>
          </a:p>
        </p:txBody>
      </p:sp>
    </p:spTree>
    <p:extLst>
      <p:ext uri="{BB962C8B-B14F-4D97-AF65-F5344CB8AC3E}">
        <p14:creationId xmlns:p14="http://schemas.microsoft.com/office/powerpoint/2010/main" val="770123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16001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90159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73890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3707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4839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5444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5834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8669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64973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46373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54191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12/13/23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88198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12/13/23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73987487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49" r:id="rId5"/>
    <p:sldLayoutId id="2147483750" r:id="rId6"/>
    <p:sldLayoutId id="2147483756" r:id="rId7"/>
    <p:sldLayoutId id="2147483751" r:id="rId8"/>
    <p:sldLayoutId id="2147483752" r:id="rId9"/>
    <p:sldLayoutId id="2147483753" r:id="rId10"/>
    <p:sldLayoutId id="2147483754" r:id="rId11"/>
    <p:sldLayoutId id="2147483755"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iyaga@syr.edu"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https://ww1.freelogovectors.net/wp-content/uploads/2023/06/syracuse_university_logo-freelogovectors.net_.png"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adgetsin.com/handmade-robot-inspired-wooden-led-desk-lamp-with-articulated-structure.h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1.png"/><Relationship Id="rId4" Type="http://schemas.openxmlformats.org/officeDocument/2006/relationships/image" Target="../media/image60.jpeg"/></Relationships>
</file>

<file path=ppt/slides/_rels/slide1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pikist.com/free-photo-iyrm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16/j.resconrec.2022.105976" TargetMode="External"/><Relationship Id="rId7" Type="http://schemas.openxmlformats.org/officeDocument/2006/relationships/hyperlink" Target="file:///Users/rishiyaga/Desktop/628633.doi:10.1016/j.procir.2017.03.310" TargetMode="External"/><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hyperlink" Target="https://www.oecd.org/innovation/green/toolkit/actionstepsforsustainablemanufacturing.htm" TargetMode="External"/><Relationship Id="rId5" Type="http://schemas.openxmlformats.org/officeDocument/2006/relationships/hyperlink" Target="https://www.springwise.com/innovation/architecture-design/3D-printed-table-lamp-uses-sustainable-materials/" TargetMode="External"/><Relationship Id="rId4" Type="http://schemas.openxmlformats.org/officeDocument/2006/relationships/hyperlink" Target="doi:10.1016/j.procir.2018.12.158"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5DA1D8-E874-4205-B6D5-557E0C072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ghtbulb idea concept">
            <a:extLst>
              <a:ext uri="{FF2B5EF4-FFF2-40B4-BE49-F238E27FC236}">
                <a16:creationId xmlns:a16="http://schemas.microsoft.com/office/drawing/2014/main" id="{DDA51F88-4EC2-A32F-8F07-C8C8374930DD}"/>
              </a:ext>
            </a:extLst>
          </p:cNvPr>
          <p:cNvPicPr>
            <a:picLocks noChangeAspect="1"/>
          </p:cNvPicPr>
          <p:nvPr/>
        </p:nvPicPr>
        <p:blipFill rotWithShape="1">
          <a:blip r:embed="rId2"/>
          <a:srcRect b="15730"/>
          <a:stretch/>
        </p:blipFill>
        <p:spPr>
          <a:xfrm>
            <a:off x="20" y="10"/>
            <a:ext cx="12191980" cy="6857990"/>
          </a:xfrm>
          <a:custGeom>
            <a:avLst/>
            <a:gdLst/>
            <a:ahLst/>
            <a:cxnLst/>
            <a:rect l="l" t="t" r="r" b="b"/>
            <a:pathLst>
              <a:path w="12192000" h="6858000">
                <a:moveTo>
                  <a:pt x="5712609" y="3740816"/>
                </a:moveTo>
                <a:cubicBezTo>
                  <a:pt x="5738974" y="3758821"/>
                  <a:pt x="5765337" y="3776826"/>
                  <a:pt x="5791702" y="3794831"/>
                </a:cubicBezTo>
                <a:cubicBezTo>
                  <a:pt x="5776911" y="3790330"/>
                  <a:pt x="5760836" y="3785829"/>
                  <a:pt x="5745403" y="3781327"/>
                </a:cubicBezTo>
                <a:cubicBezTo>
                  <a:pt x="5732542" y="3770394"/>
                  <a:pt x="5719038" y="3760108"/>
                  <a:pt x="5706178" y="3748531"/>
                </a:cubicBezTo>
                <a:cubicBezTo>
                  <a:pt x="5708106" y="3745959"/>
                  <a:pt x="5710678" y="3743389"/>
                  <a:pt x="5712609" y="3740816"/>
                </a:cubicBezTo>
                <a:close/>
                <a:moveTo>
                  <a:pt x="6185882" y="2838635"/>
                </a:moveTo>
                <a:cubicBezTo>
                  <a:pt x="6344070" y="2946665"/>
                  <a:pt x="6502257" y="3055338"/>
                  <a:pt x="6660444" y="3163369"/>
                </a:cubicBezTo>
                <a:cubicBezTo>
                  <a:pt x="6657871" y="3165941"/>
                  <a:pt x="6655942" y="3168513"/>
                  <a:pt x="6653370" y="3171086"/>
                </a:cubicBezTo>
                <a:cubicBezTo>
                  <a:pt x="6479751" y="3079774"/>
                  <a:pt x="6315776" y="2978175"/>
                  <a:pt x="6185882" y="2838635"/>
                </a:cubicBezTo>
                <a:close/>
                <a:moveTo>
                  <a:pt x="0" y="0"/>
                </a:moveTo>
                <a:lnTo>
                  <a:pt x="12192000" y="0"/>
                </a:lnTo>
                <a:lnTo>
                  <a:pt x="12192000" y="3164490"/>
                </a:lnTo>
                <a:lnTo>
                  <a:pt x="11988395" y="3196744"/>
                </a:lnTo>
                <a:cubicBezTo>
                  <a:pt x="11473771" y="3266864"/>
                  <a:pt x="10861963" y="3302908"/>
                  <a:pt x="10185568" y="3253395"/>
                </a:cubicBezTo>
                <a:cubicBezTo>
                  <a:pt x="10116120" y="3248250"/>
                  <a:pt x="10050531" y="3245034"/>
                  <a:pt x="9983655" y="3242463"/>
                </a:cubicBezTo>
                <a:cubicBezTo>
                  <a:pt x="9392061" y="3216097"/>
                  <a:pt x="8811401" y="3203236"/>
                  <a:pt x="8566404" y="3171728"/>
                </a:cubicBezTo>
                <a:cubicBezTo>
                  <a:pt x="8374779" y="3146650"/>
                  <a:pt x="7394792" y="2934448"/>
                  <a:pt x="7107354" y="2755040"/>
                </a:cubicBezTo>
                <a:cubicBezTo>
                  <a:pt x="6813486" y="2571132"/>
                  <a:pt x="6536339" y="2367932"/>
                  <a:pt x="6260475" y="2164090"/>
                </a:cubicBezTo>
                <a:cubicBezTo>
                  <a:pt x="6140870" y="2075993"/>
                  <a:pt x="6013549" y="1995614"/>
                  <a:pt x="5905518" y="1894658"/>
                </a:cubicBezTo>
                <a:cubicBezTo>
                  <a:pt x="5797490" y="1793059"/>
                  <a:pt x="5694605" y="1687600"/>
                  <a:pt x="5577572" y="1593717"/>
                </a:cubicBezTo>
                <a:cubicBezTo>
                  <a:pt x="5544133" y="1566709"/>
                  <a:pt x="5510696" y="1537773"/>
                  <a:pt x="5461824" y="1533271"/>
                </a:cubicBezTo>
                <a:cubicBezTo>
                  <a:pt x="5450893" y="1531985"/>
                  <a:pt x="5439318" y="1532628"/>
                  <a:pt x="5428386" y="1533913"/>
                </a:cubicBezTo>
                <a:cubicBezTo>
                  <a:pt x="5416169" y="1535200"/>
                  <a:pt x="5406523" y="1541630"/>
                  <a:pt x="5402021" y="1552562"/>
                </a:cubicBezTo>
                <a:cubicBezTo>
                  <a:pt x="5397521" y="1564781"/>
                  <a:pt x="5405238" y="1571853"/>
                  <a:pt x="5414239" y="1578283"/>
                </a:cubicBezTo>
                <a:cubicBezTo>
                  <a:pt x="5420670" y="1582785"/>
                  <a:pt x="5427099" y="1589859"/>
                  <a:pt x="5435459" y="1591144"/>
                </a:cubicBezTo>
                <a:cubicBezTo>
                  <a:pt x="5488833" y="1598861"/>
                  <a:pt x="5508766" y="1638086"/>
                  <a:pt x="5533844" y="1672809"/>
                </a:cubicBezTo>
                <a:cubicBezTo>
                  <a:pt x="5544776" y="1687600"/>
                  <a:pt x="5556350" y="1699175"/>
                  <a:pt x="5536417" y="1720394"/>
                </a:cubicBezTo>
                <a:cubicBezTo>
                  <a:pt x="5519055" y="1739042"/>
                  <a:pt x="5537059" y="1748689"/>
                  <a:pt x="5555063" y="1753834"/>
                </a:cubicBezTo>
                <a:cubicBezTo>
                  <a:pt x="5580142" y="1760906"/>
                  <a:pt x="5609722" y="1759621"/>
                  <a:pt x="5638015" y="1782770"/>
                </a:cubicBezTo>
                <a:cubicBezTo>
                  <a:pt x="5531915" y="1784699"/>
                  <a:pt x="5486902" y="1723611"/>
                  <a:pt x="5438676" y="1667022"/>
                </a:cubicBezTo>
                <a:cubicBezTo>
                  <a:pt x="5420670" y="1646446"/>
                  <a:pt x="5408453" y="1622010"/>
                  <a:pt x="5393019" y="1598861"/>
                </a:cubicBezTo>
                <a:cubicBezTo>
                  <a:pt x="5373728" y="1570568"/>
                  <a:pt x="5351221" y="1569281"/>
                  <a:pt x="5322928" y="1594359"/>
                </a:cubicBezTo>
                <a:cubicBezTo>
                  <a:pt x="5297850" y="1616865"/>
                  <a:pt x="5285633" y="1614937"/>
                  <a:pt x="5277274" y="1584070"/>
                </a:cubicBezTo>
                <a:cubicBezTo>
                  <a:pt x="5264412" y="1535843"/>
                  <a:pt x="5234831" y="1501763"/>
                  <a:pt x="5184674" y="1484401"/>
                </a:cubicBezTo>
                <a:cubicBezTo>
                  <a:pt x="5179209" y="1482471"/>
                  <a:pt x="5173101" y="1479417"/>
                  <a:pt x="5167072" y="1478372"/>
                </a:cubicBezTo>
                <a:cubicBezTo>
                  <a:pt x="5161044" y="1477327"/>
                  <a:pt x="5155097" y="1478292"/>
                  <a:pt x="5149951" y="1484401"/>
                </a:cubicBezTo>
                <a:cubicBezTo>
                  <a:pt x="5140950" y="1494688"/>
                  <a:pt x="5148664" y="1506907"/>
                  <a:pt x="5155097" y="1515909"/>
                </a:cubicBezTo>
                <a:cubicBezTo>
                  <a:pt x="5166670" y="1531985"/>
                  <a:pt x="5176959" y="1547417"/>
                  <a:pt x="5181461" y="1566709"/>
                </a:cubicBezTo>
                <a:cubicBezTo>
                  <a:pt x="5184674" y="1579570"/>
                  <a:pt x="5187891" y="1593717"/>
                  <a:pt x="5178887" y="1603361"/>
                </a:cubicBezTo>
                <a:cubicBezTo>
                  <a:pt x="5141592" y="1644516"/>
                  <a:pt x="5168600" y="1663807"/>
                  <a:pt x="5200752" y="1685671"/>
                </a:cubicBezTo>
                <a:cubicBezTo>
                  <a:pt x="5245120" y="1715251"/>
                  <a:pt x="5262482" y="1758976"/>
                  <a:pt x="5252195" y="1811063"/>
                </a:cubicBezTo>
                <a:cubicBezTo>
                  <a:pt x="5248335" y="1832284"/>
                  <a:pt x="5250909" y="1845143"/>
                  <a:pt x="5277274" y="1844501"/>
                </a:cubicBezTo>
                <a:cubicBezTo>
                  <a:pt x="5287560" y="1844501"/>
                  <a:pt x="5290133" y="1851575"/>
                  <a:pt x="5293993" y="1859290"/>
                </a:cubicBezTo>
                <a:cubicBezTo>
                  <a:pt x="5376299" y="2041270"/>
                  <a:pt x="5495262" y="2200743"/>
                  <a:pt x="5634802" y="2347356"/>
                </a:cubicBezTo>
                <a:cubicBezTo>
                  <a:pt x="5747976" y="2466318"/>
                  <a:pt x="5872725" y="2573704"/>
                  <a:pt x="6001975" y="2677877"/>
                </a:cubicBezTo>
                <a:cubicBezTo>
                  <a:pt x="6005832" y="2681092"/>
                  <a:pt x="6009691" y="2684949"/>
                  <a:pt x="6011621" y="2691379"/>
                </a:cubicBezTo>
                <a:cubicBezTo>
                  <a:pt x="5950533" y="2678520"/>
                  <a:pt x="5897804" y="2652154"/>
                  <a:pt x="5847002" y="2622575"/>
                </a:cubicBezTo>
                <a:cubicBezTo>
                  <a:pt x="5711965" y="2544125"/>
                  <a:pt x="5598147" y="2442525"/>
                  <a:pt x="5483045" y="2342854"/>
                </a:cubicBezTo>
                <a:cubicBezTo>
                  <a:pt x="5412953" y="2281765"/>
                  <a:pt x="5340933" y="2222606"/>
                  <a:pt x="5263769" y="2168592"/>
                </a:cubicBezTo>
                <a:cubicBezTo>
                  <a:pt x="5250909" y="2159588"/>
                  <a:pt x="5241905" y="2148014"/>
                  <a:pt x="5232904" y="2136439"/>
                </a:cubicBezTo>
                <a:cubicBezTo>
                  <a:pt x="5227759" y="2130010"/>
                  <a:pt x="5221329" y="2124222"/>
                  <a:pt x="5211040" y="2126795"/>
                </a:cubicBezTo>
                <a:cubicBezTo>
                  <a:pt x="5198180" y="2130010"/>
                  <a:pt x="5196893" y="2139654"/>
                  <a:pt x="5195606" y="2149301"/>
                </a:cubicBezTo>
                <a:cubicBezTo>
                  <a:pt x="5191749" y="2180166"/>
                  <a:pt x="5200108" y="2207817"/>
                  <a:pt x="5216185" y="2234181"/>
                </a:cubicBezTo>
                <a:cubicBezTo>
                  <a:pt x="5257983" y="2301699"/>
                  <a:pt x="5319713" y="2353786"/>
                  <a:pt x="5383373" y="2403300"/>
                </a:cubicBezTo>
                <a:cubicBezTo>
                  <a:pt x="5465682" y="2466961"/>
                  <a:pt x="5545418" y="2533193"/>
                  <a:pt x="5618083" y="2605857"/>
                </a:cubicBezTo>
                <a:cubicBezTo>
                  <a:pt x="5623226" y="2611001"/>
                  <a:pt x="5632871" y="2614216"/>
                  <a:pt x="5629656" y="2629005"/>
                </a:cubicBezTo>
                <a:cubicBezTo>
                  <a:pt x="5584001" y="2594925"/>
                  <a:pt x="5540917" y="2561487"/>
                  <a:pt x="5497192" y="2529334"/>
                </a:cubicBezTo>
                <a:cubicBezTo>
                  <a:pt x="5454108" y="2497183"/>
                  <a:pt x="5410380" y="2465031"/>
                  <a:pt x="5367298" y="2433523"/>
                </a:cubicBezTo>
                <a:cubicBezTo>
                  <a:pt x="5357008" y="2425806"/>
                  <a:pt x="5346076" y="2414874"/>
                  <a:pt x="5331288" y="2424520"/>
                </a:cubicBezTo>
                <a:cubicBezTo>
                  <a:pt x="5315856" y="2434165"/>
                  <a:pt x="5317785" y="2450242"/>
                  <a:pt x="5321643" y="2463101"/>
                </a:cubicBezTo>
                <a:cubicBezTo>
                  <a:pt x="5333859" y="2501041"/>
                  <a:pt x="5355081" y="2534479"/>
                  <a:pt x="5383373" y="2564059"/>
                </a:cubicBezTo>
                <a:cubicBezTo>
                  <a:pt x="5479829" y="2661801"/>
                  <a:pt x="5591073" y="2746038"/>
                  <a:pt x="5694605" y="2837349"/>
                </a:cubicBezTo>
                <a:cubicBezTo>
                  <a:pt x="5750548" y="2886864"/>
                  <a:pt x="5801990" y="2939593"/>
                  <a:pt x="5850861" y="2994249"/>
                </a:cubicBezTo>
                <a:cubicBezTo>
                  <a:pt x="5861793" y="3006469"/>
                  <a:pt x="5861149" y="3018043"/>
                  <a:pt x="5857934" y="3032189"/>
                </a:cubicBezTo>
                <a:cubicBezTo>
                  <a:pt x="5845076" y="3089421"/>
                  <a:pt x="5865008" y="3108711"/>
                  <a:pt x="5929311" y="3097780"/>
                </a:cubicBezTo>
                <a:cubicBezTo>
                  <a:pt x="5949246" y="3094563"/>
                  <a:pt x="5962750" y="3097780"/>
                  <a:pt x="5974966" y="3111282"/>
                </a:cubicBezTo>
                <a:cubicBezTo>
                  <a:pt x="6122866" y="3278472"/>
                  <a:pt x="6297771" y="3419297"/>
                  <a:pt x="6488753" y="3544689"/>
                </a:cubicBezTo>
                <a:cubicBezTo>
                  <a:pt x="6566560" y="3595488"/>
                  <a:pt x="6646940" y="3643718"/>
                  <a:pt x="6728605" y="3688730"/>
                </a:cubicBezTo>
                <a:cubicBezTo>
                  <a:pt x="6728605" y="3691945"/>
                  <a:pt x="6728605" y="3695804"/>
                  <a:pt x="6728605" y="3699019"/>
                </a:cubicBezTo>
                <a:cubicBezTo>
                  <a:pt x="6727962" y="3703519"/>
                  <a:pt x="6727320" y="3706091"/>
                  <a:pt x="6726677" y="3709950"/>
                </a:cubicBezTo>
                <a:cubicBezTo>
                  <a:pt x="6611573" y="3640502"/>
                  <a:pt x="6497754" y="3569125"/>
                  <a:pt x="6386510" y="3493890"/>
                </a:cubicBezTo>
                <a:cubicBezTo>
                  <a:pt x="6084927" y="3290048"/>
                  <a:pt x="5796845" y="3071415"/>
                  <a:pt x="5504264" y="2857926"/>
                </a:cubicBezTo>
                <a:cubicBezTo>
                  <a:pt x="5405879" y="2785906"/>
                  <a:pt x="5328073" y="2693952"/>
                  <a:pt x="5239333" y="2612929"/>
                </a:cubicBezTo>
                <a:cubicBezTo>
                  <a:pt x="5180174" y="2558915"/>
                  <a:pt x="5123586" y="2502328"/>
                  <a:pt x="5054783" y="2457958"/>
                </a:cubicBezTo>
                <a:cubicBezTo>
                  <a:pt x="5026489" y="2439952"/>
                  <a:pt x="4996909" y="2423876"/>
                  <a:pt x="4958969" y="2428378"/>
                </a:cubicBezTo>
                <a:cubicBezTo>
                  <a:pt x="4944180" y="2430308"/>
                  <a:pt x="4927460" y="2434165"/>
                  <a:pt x="4922316" y="2450884"/>
                </a:cubicBezTo>
                <a:cubicBezTo>
                  <a:pt x="4917814" y="2467603"/>
                  <a:pt x="4931318" y="2475320"/>
                  <a:pt x="4943538" y="2482393"/>
                </a:cubicBezTo>
                <a:cubicBezTo>
                  <a:pt x="4946752" y="2484322"/>
                  <a:pt x="4949967" y="2486895"/>
                  <a:pt x="4953183" y="2486895"/>
                </a:cubicBezTo>
                <a:cubicBezTo>
                  <a:pt x="5014271" y="2490752"/>
                  <a:pt x="5028418" y="2539623"/>
                  <a:pt x="5057355" y="2574991"/>
                </a:cubicBezTo>
                <a:cubicBezTo>
                  <a:pt x="5066357" y="2585923"/>
                  <a:pt x="5066999" y="2596854"/>
                  <a:pt x="5057355" y="2609714"/>
                </a:cubicBezTo>
                <a:cubicBezTo>
                  <a:pt x="5039991" y="2632863"/>
                  <a:pt x="5052210" y="2643152"/>
                  <a:pt x="5075359" y="2649582"/>
                </a:cubicBezTo>
                <a:cubicBezTo>
                  <a:pt x="5098507" y="2656013"/>
                  <a:pt x="5123586" y="2657941"/>
                  <a:pt x="5148664" y="2672732"/>
                </a:cubicBezTo>
                <a:cubicBezTo>
                  <a:pt x="5108797" y="2684949"/>
                  <a:pt x="5081147" y="2672090"/>
                  <a:pt x="5055425" y="2656013"/>
                </a:cubicBezTo>
                <a:cubicBezTo>
                  <a:pt x="4997552" y="2620646"/>
                  <a:pt x="4960257" y="2568559"/>
                  <a:pt x="4924888" y="2515188"/>
                </a:cubicBezTo>
                <a:cubicBezTo>
                  <a:pt x="4917814" y="2504899"/>
                  <a:pt x="4912027" y="2493324"/>
                  <a:pt x="4902382" y="2484965"/>
                </a:cubicBezTo>
                <a:cubicBezTo>
                  <a:pt x="4884376" y="2468246"/>
                  <a:pt x="4865085" y="2466318"/>
                  <a:pt x="4843224" y="2486895"/>
                </a:cubicBezTo>
                <a:cubicBezTo>
                  <a:pt x="4814285" y="2513902"/>
                  <a:pt x="4803998" y="2511973"/>
                  <a:pt x="4794352" y="2477250"/>
                </a:cubicBezTo>
                <a:cubicBezTo>
                  <a:pt x="4781490" y="2430308"/>
                  <a:pt x="4752554" y="2397512"/>
                  <a:pt x="4703040" y="2380151"/>
                </a:cubicBezTo>
                <a:cubicBezTo>
                  <a:pt x="4692753" y="2376292"/>
                  <a:pt x="4681821" y="2371147"/>
                  <a:pt x="4670890" y="2379507"/>
                </a:cubicBezTo>
                <a:cubicBezTo>
                  <a:pt x="4659315" y="2389153"/>
                  <a:pt x="4667030" y="2398798"/>
                  <a:pt x="4671532" y="2407802"/>
                </a:cubicBezTo>
                <a:cubicBezTo>
                  <a:pt x="4677962" y="2421948"/>
                  <a:pt x="4685679" y="2436095"/>
                  <a:pt x="4691466" y="2450884"/>
                </a:cubicBezTo>
                <a:cubicBezTo>
                  <a:pt x="4701755" y="2474677"/>
                  <a:pt x="4703685" y="2499756"/>
                  <a:pt x="4684393" y="2522904"/>
                </a:cubicBezTo>
                <a:cubicBezTo>
                  <a:pt x="4670245" y="2539623"/>
                  <a:pt x="4671532" y="2550555"/>
                  <a:pt x="4690181" y="2562130"/>
                </a:cubicBezTo>
                <a:cubicBezTo>
                  <a:pt x="4749983" y="2598140"/>
                  <a:pt x="4787922" y="2645081"/>
                  <a:pt x="4767344" y="2718387"/>
                </a:cubicBezTo>
                <a:cubicBezTo>
                  <a:pt x="4764130" y="2728676"/>
                  <a:pt x="4767988" y="2738965"/>
                  <a:pt x="4780205" y="2738321"/>
                </a:cubicBezTo>
                <a:cubicBezTo>
                  <a:pt x="4807214" y="2736393"/>
                  <a:pt x="4811713" y="2753112"/>
                  <a:pt x="4819430" y="2770474"/>
                </a:cubicBezTo>
                <a:cubicBezTo>
                  <a:pt x="4894666" y="2937020"/>
                  <a:pt x="5003339" y="3082346"/>
                  <a:pt x="5128730" y="3218670"/>
                </a:cubicBezTo>
                <a:cubicBezTo>
                  <a:pt x="5252837" y="3353709"/>
                  <a:pt x="5392376" y="3474599"/>
                  <a:pt x="5540917" y="3590345"/>
                </a:cubicBezTo>
                <a:cubicBezTo>
                  <a:pt x="5499119" y="3586487"/>
                  <a:pt x="5445104" y="3562695"/>
                  <a:pt x="5393019" y="3535044"/>
                </a:cubicBezTo>
                <a:cubicBezTo>
                  <a:pt x="5255410" y="3461095"/>
                  <a:pt x="5142235" y="3360781"/>
                  <a:pt x="5027131" y="3262397"/>
                </a:cubicBezTo>
                <a:cubicBezTo>
                  <a:pt x="4946752" y="3193592"/>
                  <a:pt x="4868302" y="3122858"/>
                  <a:pt x="4778275" y="3063697"/>
                </a:cubicBezTo>
                <a:cubicBezTo>
                  <a:pt x="4767988" y="3057268"/>
                  <a:pt x="4760914" y="3048908"/>
                  <a:pt x="4755127" y="3038619"/>
                </a:cubicBezTo>
                <a:cubicBezTo>
                  <a:pt x="4749983" y="3029617"/>
                  <a:pt x="4742265" y="3021258"/>
                  <a:pt x="4728763" y="3025115"/>
                </a:cubicBezTo>
                <a:cubicBezTo>
                  <a:pt x="4715259" y="3029617"/>
                  <a:pt x="4713973" y="3041192"/>
                  <a:pt x="4713973" y="3051481"/>
                </a:cubicBezTo>
                <a:cubicBezTo>
                  <a:pt x="4715902" y="3090063"/>
                  <a:pt x="4726833" y="3124786"/>
                  <a:pt x="4750625" y="3155652"/>
                </a:cubicBezTo>
                <a:cubicBezTo>
                  <a:pt x="4796924" y="3217385"/>
                  <a:pt x="4858656" y="3265612"/>
                  <a:pt x="4920386" y="3313839"/>
                </a:cubicBezTo>
                <a:cubicBezTo>
                  <a:pt x="5005911" y="3380072"/>
                  <a:pt x="5085005" y="3452092"/>
                  <a:pt x="5156382" y="3532472"/>
                </a:cubicBezTo>
                <a:cubicBezTo>
                  <a:pt x="5104940" y="3493247"/>
                  <a:pt x="5053495" y="3453378"/>
                  <a:pt x="5001409" y="3414153"/>
                </a:cubicBezTo>
                <a:cubicBezTo>
                  <a:pt x="4962184" y="3384574"/>
                  <a:pt x="4921673" y="3356279"/>
                  <a:pt x="4881806" y="3327343"/>
                </a:cubicBezTo>
                <a:cubicBezTo>
                  <a:pt x="4872159" y="3320270"/>
                  <a:pt x="4861870" y="3312554"/>
                  <a:pt x="4848368" y="3322198"/>
                </a:cubicBezTo>
                <a:cubicBezTo>
                  <a:pt x="4836149" y="3330558"/>
                  <a:pt x="4838079" y="3342777"/>
                  <a:pt x="4840652" y="3354351"/>
                </a:cubicBezTo>
                <a:cubicBezTo>
                  <a:pt x="4850297" y="3400006"/>
                  <a:pt x="4877304" y="3436659"/>
                  <a:pt x="4910742" y="3469454"/>
                </a:cubicBezTo>
                <a:cubicBezTo>
                  <a:pt x="4951252" y="3508679"/>
                  <a:pt x="4993695" y="3545976"/>
                  <a:pt x="5037419" y="3583272"/>
                </a:cubicBezTo>
                <a:cubicBezTo>
                  <a:pt x="4990479" y="3572983"/>
                  <a:pt x="4943538" y="3562695"/>
                  <a:pt x="4896595" y="3554336"/>
                </a:cubicBezTo>
                <a:cubicBezTo>
                  <a:pt x="4917814" y="3628927"/>
                  <a:pt x="4967328" y="3643718"/>
                  <a:pt x="5011699" y="3655292"/>
                </a:cubicBezTo>
                <a:cubicBezTo>
                  <a:pt x="5071502" y="3670081"/>
                  <a:pt x="5128730" y="3688730"/>
                  <a:pt x="5185319" y="3709950"/>
                </a:cubicBezTo>
                <a:cubicBezTo>
                  <a:pt x="5209111" y="3731170"/>
                  <a:pt x="5232904" y="3751748"/>
                  <a:pt x="5256052" y="3773610"/>
                </a:cubicBezTo>
                <a:cubicBezTo>
                  <a:pt x="5279845" y="3796118"/>
                  <a:pt x="5302352" y="3818624"/>
                  <a:pt x="5324859" y="3842415"/>
                </a:cubicBezTo>
                <a:cubicBezTo>
                  <a:pt x="5340933" y="3859776"/>
                  <a:pt x="5360224" y="3874568"/>
                  <a:pt x="5341576" y="3904146"/>
                </a:cubicBezTo>
                <a:cubicBezTo>
                  <a:pt x="5333217" y="3917650"/>
                  <a:pt x="5387873" y="3990958"/>
                  <a:pt x="5405238" y="3995458"/>
                </a:cubicBezTo>
                <a:cubicBezTo>
                  <a:pt x="5407809" y="3996100"/>
                  <a:pt x="5410380" y="3996745"/>
                  <a:pt x="5412310" y="3996745"/>
                </a:cubicBezTo>
                <a:cubicBezTo>
                  <a:pt x="5449607" y="3994173"/>
                  <a:pt x="5457967" y="4016036"/>
                  <a:pt x="5458608" y="4043687"/>
                </a:cubicBezTo>
                <a:cubicBezTo>
                  <a:pt x="5459252" y="4070693"/>
                  <a:pt x="5452823" y="4104131"/>
                  <a:pt x="5503621" y="4090627"/>
                </a:cubicBezTo>
                <a:cubicBezTo>
                  <a:pt x="5509408" y="4089342"/>
                  <a:pt x="5510696" y="4093199"/>
                  <a:pt x="5513266" y="4097701"/>
                </a:cubicBezTo>
                <a:cubicBezTo>
                  <a:pt x="5568568" y="4212804"/>
                  <a:pt x="5661808" y="4301543"/>
                  <a:pt x="5753762" y="4390282"/>
                </a:cubicBezTo>
                <a:cubicBezTo>
                  <a:pt x="5758907" y="4394784"/>
                  <a:pt x="5764052" y="4399285"/>
                  <a:pt x="5769195" y="4403786"/>
                </a:cubicBezTo>
                <a:cubicBezTo>
                  <a:pt x="5672741" y="4381280"/>
                  <a:pt x="5354436" y="4352342"/>
                  <a:pt x="5261196" y="4361989"/>
                </a:cubicBezTo>
                <a:cubicBezTo>
                  <a:pt x="5178245" y="4370349"/>
                  <a:pt x="4709472" y="4230167"/>
                  <a:pt x="4612374" y="4147215"/>
                </a:cubicBezTo>
                <a:cubicBezTo>
                  <a:pt x="4598869" y="4212161"/>
                  <a:pt x="4627806" y="4237882"/>
                  <a:pt x="4650956" y="4267463"/>
                </a:cubicBezTo>
                <a:cubicBezTo>
                  <a:pt x="4683749" y="4309260"/>
                  <a:pt x="4688895" y="4338840"/>
                  <a:pt x="4627162" y="4372278"/>
                </a:cubicBezTo>
                <a:cubicBezTo>
                  <a:pt x="4450327" y="4467447"/>
                  <a:pt x="4452257" y="4470662"/>
                  <a:pt x="4618160" y="4599911"/>
                </a:cubicBezTo>
                <a:cubicBezTo>
                  <a:pt x="4625877" y="4605700"/>
                  <a:pt x="4622019" y="4624347"/>
                  <a:pt x="4623948" y="4637209"/>
                </a:cubicBezTo>
                <a:cubicBezTo>
                  <a:pt x="4580863" y="4656500"/>
                  <a:pt x="4530064" y="4606343"/>
                  <a:pt x="4478622" y="4660357"/>
                </a:cubicBezTo>
                <a:cubicBezTo>
                  <a:pt x="4700468" y="4897637"/>
                  <a:pt x="5038064" y="5123344"/>
                  <a:pt x="5344150" y="5301466"/>
                </a:cubicBezTo>
                <a:cubicBezTo>
                  <a:pt x="5096581" y="5359982"/>
                  <a:pt x="4948037" y="5154210"/>
                  <a:pt x="4766058" y="5180574"/>
                </a:cubicBezTo>
                <a:cubicBezTo>
                  <a:pt x="4675390" y="5244877"/>
                  <a:pt x="4945465" y="5349050"/>
                  <a:pt x="4687609" y="5379273"/>
                </a:cubicBezTo>
                <a:cubicBezTo>
                  <a:pt x="4799496" y="5435860"/>
                  <a:pt x="4882449" y="5491161"/>
                  <a:pt x="4959611" y="5556107"/>
                </a:cubicBezTo>
                <a:cubicBezTo>
                  <a:pt x="5096581" y="5672497"/>
                  <a:pt x="5123586" y="5749662"/>
                  <a:pt x="5060571" y="5905920"/>
                </a:cubicBezTo>
                <a:cubicBezTo>
                  <a:pt x="5018773" y="6008805"/>
                  <a:pt x="4958326" y="6103332"/>
                  <a:pt x="5011699" y="6226152"/>
                </a:cubicBezTo>
                <a:cubicBezTo>
                  <a:pt x="5048351" y="6310389"/>
                  <a:pt x="5034204" y="6365690"/>
                  <a:pt x="4895308" y="6327750"/>
                </a:cubicBezTo>
                <a:cubicBezTo>
                  <a:pt x="4745482" y="6287240"/>
                  <a:pt x="4688895" y="6363118"/>
                  <a:pt x="4726833" y="6510373"/>
                </a:cubicBezTo>
                <a:cubicBezTo>
                  <a:pt x="4751269" y="6604900"/>
                  <a:pt x="4725546" y="6634480"/>
                  <a:pt x="4622661" y="6623548"/>
                </a:cubicBezTo>
                <a:cubicBezTo>
                  <a:pt x="4508843" y="6611330"/>
                  <a:pt x="4400814" y="6549598"/>
                  <a:pt x="4259989" y="6579179"/>
                </a:cubicBezTo>
                <a:cubicBezTo>
                  <a:pt x="4358453" y="6729972"/>
                  <a:pt x="4554892" y="6711403"/>
                  <a:pt x="4690343" y="6814255"/>
                </a:cubicBezTo>
                <a:lnTo>
                  <a:pt x="4735334" y="6858000"/>
                </a:lnTo>
                <a:lnTo>
                  <a:pt x="4496011" y="6858000"/>
                </a:lnTo>
                <a:lnTo>
                  <a:pt x="4440632" y="6851514"/>
                </a:lnTo>
                <a:cubicBezTo>
                  <a:pt x="4410700" y="6846400"/>
                  <a:pt x="4381522" y="6839608"/>
                  <a:pt x="4352585" y="6830605"/>
                </a:cubicBezTo>
                <a:cubicBezTo>
                  <a:pt x="4304358" y="6815816"/>
                  <a:pt x="4251629" y="6801027"/>
                  <a:pt x="4224621" y="6850539"/>
                </a:cubicBezTo>
                <a:lnTo>
                  <a:pt x="4223115" y="6858000"/>
                </a:lnTo>
                <a:lnTo>
                  <a:pt x="0" y="6858000"/>
                </a:lnTo>
                <a:close/>
              </a:path>
            </a:pathLst>
          </a:custGeom>
        </p:spPr>
      </p:pic>
      <p:sp>
        <p:nvSpPr>
          <p:cNvPr id="2" name="Title 1">
            <a:extLst>
              <a:ext uri="{FF2B5EF4-FFF2-40B4-BE49-F238E27FC236}">
                <a16:creationId xmlns:a16="http://schemas.microsoft.com/office/drawing/2014/main" id="{9DEF1CE5-2EBC-41D2-72AE-824C0F5CD0C7}"/>
              </a:ext>
            </a:extLst>
          </p:cNvPr>
          <p:cNvSpPr>
            <a:spLocks noGrp="1"/>
          </p:cNvSpPr>
          <p:nvPr>
            <p:ph type="ctrTitle"/>
          </p:nvPr>
        </p:nvSpPr>
        <p:spPr>
          <a:xfrm>
            <a:off x="5616572" y="3338514"/>
            <a:ext cx="7065818" cy="1101687"/>
          </a:xfrm>
        </p:spPr>
        <p:txBody>
          <a:bodyPr anchor="b">
            <a:normAutofit/>
          </a:bodyPr>
          <a:lstStyle/>
          <a:p>
            <a:pPr algn="ctr"/>
            <a:r>
              <a:rPr lang="en-US" sz="2800" dirty="0"/>
              <a:t>ECS 511: SUSTAINABLE MANUFACTURING</a:t>
            </a:r>
          </a:p>
        </p:txBody>
      </p:sp>
      <p:sp>
        <p:nvSpPr>
          <p:cNvPr id="3" name="Subtitle 2">
            <a:extLst>
              <a:ext uri="{FF2B5EF4-FFF2-40B4-BE49-F238E27FC236}">
                <a16:creationId xmlns:a16="http://schemas.microsoft.com/office/drawing/2014/main" id="{3D995BDC-F4AD-2F10-820F-6E81E560C392}"/>
              </a:ext>
            </a:extLst>
          </p:cNvPr>
          <p:cNvSpPr>
            <a:spLocks noGrp="1"/>
          </p:cNvSpPr>
          <p:nvPr>
            <p:ph type="subTitle" idx="1"/>
          </p:nvPr>
        </p:nvSpPr>
        <p:spPr>
          <a:xfrm>
            <a:off x="6575500" y="4753828"/>
            <a:ext cx="5147960" cy="646785"/>
          </a:xfrm>
        </p:spPr>
        <p:txBody>
          <a:bodyPr>
            <a:normAutofit fontScale="92500"/>
          </a:bodyPr>
          <a:lstStyle/>
          <a:p>
            <a:pPr algn="ctr"/>
            <a:r>
              <a:rPr lang="en-US" b="1" dirty="0">
                <a:solidFill>
                  <a:srgbClr val="00B050"/>
                </a:solidFill>
                <a:latin typeface="Times New Roman" panose="02020603050405020304" pitchFamily="18" charset="0"/>
                <a:cs typeface="Times New Roman" panose="02020603050405020304" pitchFamily="18" charset="0"/>
              </a:rPr>
              <a:t>3-WAY DIMMABLE LED DESK LAMP</a:t>
            </a:r>
          </a:p>
        </p:txBody>
      </p:sp>
      <p:sp>
        <p:nvSpPr>
          <p:cNvPr id="5" name="TextBox 4">
            <a:extLst>
              <a:ext uri="{FF2B5EF4-FFF2-40B4-BE49-F238E27FC236}">
                <a16:creationId xmlns:a16="http://schemas.microsoft.com/office/drawing/2014/main" id="{036B0068-9095-F5B0-FCFE-BEF8826D2B5C}"/>
              </a:ext>
            </a:extLst>
          </p:cNvPr>
          <p:cNvSpPr txBox="1"/>
          <p:nvPr/>
        </p:nvSpPr>
        <p:spPr>
          <a:xfrm>
            <a:off x="7315105" y="5710832"/>
            <a:ext cx="3668751" cy="646331"/>
          </a:xfrm>
          <a:prstGeom prst="rect">
            <a:avLst/>
          </a:prstGeom>
          <a:noFill/>
        </p:spPr>
        <p:txBody>
          <a:bodyPr wrap="square" rtlCol="0">
            <a:spAutoFit/>
          </a:bodyPr>
          <a:lstStyle/>
          <a:p>
            <a:pPr algn="ctr"/>
            <a:r>
              <a:rPr lang="en-US" sz="1800" b="1" i="1" u="sng" dirty="0">
                <a:effectLst/>
                <a:latin typeface="Times New Roman" panose="02020603050405020304" pitchFamily="18" charset="0"/>
                <a:ea typeface="Calibri" panose="020F0502020204030204" pitchFamily="34" charset="0"/>
              </a:rPr>
              <a:t>Submitted by: Rishi Siddanth Yaga - 627161225 - </a:t>
            </a:r>
            <a:r>
              <a:rPr lang="en-US" sz="1800" b="1" i="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riyaga@syr.edu</a:t>
            </a:r>
            <a:r>
              <a:rPr lang="en-US" dirty="0">
                <a:effectLst/>
              </a:rPr>
              <a:t> </a:t>
            </a:r>
            <a:endParaRPr lang="en-US" dirty="0"/>
          </a:p>
        </p:txBody>
      </p:sp>
      <p:sp>
        <p:nvSpPr>
          <p:cNvPr id="6" name="Rectangle 2">
            <a:extLst>
              <a:ext uri="{FF2B5EF4-FFF2-40B4-BE49-F238E27FC236}">
                <a16:creationId xmlns:a16="http://schemas.microsoft.com/office/drawing/2014/main" id="{FA6C5870-A7F7-43F5-D0D4-0ED868B523D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1" descr="Syracuse University Logo | 01 - PNG Logo Vector Downloads (SVG, EPS)">
            <a:extLst>
              <a:ext uri="{FF2B5EF4-FFF2-40B4-BE49-F238E27FC236}">
                <a16:creationId xmlns:a16="http://schemas.microsoft.com/office/drawing/2014/main" id="{41C8A3FB-7E8E-37DB-474A-4B7279B84C46}"/>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936630" y="1475487"/>
            <a:ext cx="2425700" cy="154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09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F0F4E97-E194-4493-885A-6C7C34A44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E16D2F">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3CF3361-6856-D008-6850-E95C86C5CD65}"/>
              </a:ext>
            </a:extLst>
          </p:cNvPr>
          <p:cNvSpPr>
            <a:spLocks noGrp="1"/>
          </p:cNvSpPr>
          <p:nvPr>
            <p:ph type="title"/>
          </p:nvPr>
        </p:nvSpPr>
        <p:spPr>
          <a:xfrm>
            <a:off x="5526156" y="365125"/>
            <a:ext cx="5827643" cy="932230"/>
          </a:xfrm>
        </p:spPr>
        <p:txBody>
          <a:bodyPr vert="horz" lIns="91440" tIns="45720" rIns="91440" bIns="45720" rtlCol="0" anchor="b">
            <a:normAutofit/>
          </a:bodyPr>
          <a:lstStyle/>
          <a:p>
            <a:pPr algn="ctr"/>
            <a:r>
              <a:rPr lang="en-US" b="1" i="0" u="sng" dirty="0">
                <a:latin typeface="Times New Roman" panose="02020603050405020304" pitchFamily="18" charset="0"/>
                <a:cs typeface="Times New Roman" panose="02020603050405020304" pitchFamily="18" charset="0"/>
              </a:rPr>
              <a:t>LCA CALCULATIONS</a:t>
            </a:r>
          </a:p>
        </p:txBody>
      </p:sp>
      <p:pic>
        <p:nvPicPr>
          <p:cNvPr id="4" name="Picture 3" descr="A screenshot of a computer&#10;&#10;Description automatically generated">
            <a:extLst>
              <a:ext uri="{FF2B5EF4-FFF2-40B4-BE49-F238E27FC236}">
                <a16:creationId xmlns:a16="http://schemas.microsoft.com/office/drawing/2014/main" id="{4A547921-F8B7-0CCC-BEE7-78B98487EA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643" y="365125"/>
            <a:ext cx="4699321" cy="261548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42AAB35-C455-A937-E71D-04DC8E850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643" y="3429001"/>
            <a:ext cx="4699321" cy="2856278"/>
          </a:xfrm>
          <a:prstGeom prst="rect">
            <a:avLst/>
          </a:prstGeom>
        </p:spPr>
      </p:pic>
      <p:sp>
        <p:nvSpPr>
          <p:cNvPr id="3" name="Content Placeholder 2">
            <a:extLst>
              <a:ext uri="{FF2B5EF4-FFF2-40B4-BE49-F238E27FC236}">
                <a16:creationId xmlns:a16="http://schemas.microsoft.com/office/drawing/2014/main" id="{248B31F0-0BC1-448C-6769-C8DC3E534FBD}"/>
              </a:ext>
            </a:extLst>
          </p:cNvPr>
          <p:cNvSpPr>
            <a:spLocks noGrp="1"/>
          </p:cNvSpPr>
          <p:nvPr>
            <p:ph idx="1"/>
          </p:nvPr>
        </p:nvSpPr>
        <p:spPr>
          <a:xfrm>
            <a:off x="5526156" y="1662480"/>
            <a:ext cx="5827644" cy="423239"/>
          </a:xfrm>
        </p:spPr>
        <p:txBody>
          <a:bodyPr vert="horz" lIns="91440" tIns="45720" rIns="91440" bIns="45720" rtlCol="0" anchor="t">
            <a:normAutofit lnSpcReduction="10000"/>
          </a:bodyPr>
          <a:lstStyle/>
          <a:p>
            <a:pPr marL="0" indent="0" algn="ctr">
              <a:buNone/>
            </a:pPr>
            <a:r>
              <a:rPr lang="en-US" sz="2400" cap="all" dirty="0">
                <a:solidFill>
                  <a:srgbClr val="00B050"/>
                </a:solidFill>
                <a:latin typeface="Times New Roman" panose="02020603050405020304" pitchFamily="18" charset="0"/>
                <a:cs typeface="Times New Roman" panose="02020603050405020304" pitchFamily="18" charset="0"/>
              </a:rPr>
              <a:t>Carbon Footprints Calculations</a:t>
            </a:r>
          </a:p>
        </p:txBody>
      </p:sp>
      <p:sp>
        <p:nvSpPr>
          <p:cNvPr id="9" name="TextBox 8">
            <a:extLst>
              <a:ext uri="{FF2B5EF4-FFF2-40B4-BE49-F238E27FC236}">
                <a16:creationId xmlns:a16="http://schemas.microsoft.com/office/drawing/2014/main" id="{98F6FA94-ACB0-03B5-62BC-C86F5A3E04D1}"/>
              </a:ext>
            </a:extLst>
          </p:cNvPr>
          <p:cNvSpPr txBox="1"/>
          <p:nvPr/>
        </p:nvSpPr>
        <p:spPr>
          <a:xfrm>
            <a:off x="5390048" y="2340943"/>
            <a:ext cx="6099858" cy="4278094"/>
          </a:xfrm>
          <a:prstGeom prst="rect">
            <a:avLst/>
          </a:prstGeom>
          <a:noFill/>
        </p:spPr>
        <p:txBody>
          <a:bodyPr wrap="square">
            <a:spAutoFit/>
          </a:bodyPr>
          <a:lstStyle/>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Materials and Manufacturing Impact: </a:t>
            </a:r>
            <a:r>
              <a:rPr lang="en-US" sz="1600" dirty="0">
                <a:latin typeface="Times New Roman" panose="02020603050405020304" pitchFamily="18" charset="0"/>
                <a:cs typeface="Times New Roman" panose="02020603050405020304" pitchFamily="18" charset="0"/>
              </a:rPr>
              <a:t>In both design options, the materials and manufacturing stages have the largest carbon footprint, particularly the ABS plastic, copper wire, aluminum, steel, and the LED components. However, the impact of these materials is slightly reduced in the CF-2 design option.</a:t>
            </a:r>
          </a:p>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Transportation: </a:t>
            </a:r>
            <a:r>
              <a:rPr lang="en-US" sz="1600" dirty="0">
                <a:latin typeface="Times New Roman" panose="02020603050405020304" pitchFamily="18" charset="0"/>
                <a:cs typeface="Times New Roman" panose="02020603050405020304" pitchFamily="18" charset="0"/>
              </a:rPr>
              <a:t>Transportation's impact is negligible in both design options, indicated by a value of zero. This suggests that the transportation of materials and the final product is not a significant contributor to the lamp's overall carbon footprint in these scenarios.</a:t>
            </a:r>
          </a:p>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Usage: </a:t>
            </a:r>
            <a:r>
              <a:rPr lang="en-US" sz="1600" dirty="0">
                <a:latin typeface="Times New Roman" panose="02020603050405020304" pitchFamily="18" charset="0"/>
                <a:cs typeface="Times New Roman" panose="02020603050405020304" pitchFamily="18" charset="0"/>
              </a:rPr>
              <a:t>The energy used during the lamp's operational life (Usage) represents the second-largest impact on the carbon footprint for both design options, with a slightly lower impact in the CF-2 design.</a:t>
            </a:r>
          </a:p>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End of Life: </a:t>
            </a:r>
            <a:r>
              <a:rPr lang="en-US" sz="1600" dirty="0">
                <a:latin typeface="Times New Roman" panose="02020603050405020304" pitchFamily="18" charset="0"/>
                <a:cs typeface="Times New Roman" panose="02020603050405020304" pitchFamily="18" charset="0"/>
              </a:rPr>
              <a:t>The end-of-life stage shows a negative impact in both designs, implying that recycling the materials (ABS waste and aluminum waste) provides a carbon credit or a reduction in the overall carbon footprint. CF-2 design offers a slightly better end-of-life impact compared to CF-1.</a:t>
            </a:r>
          </a:p>
        </p:txBody>
      </p:sp>
    </p:spTree>
    <p:extLst>
      <p:ext uri="{BB962C8B-B14F-4D97-AF65-F5344CB8AC3E}">
        <p14:creationId xmlns:p14="http://schemas.microsoft.com/office/powerpoint/2010/main" val="190899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F0F4E97-E194-4493-885A-6C7C34A44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E16D2F">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3CF3361-6856-D008-6850-E95C86C5CD65}"/>
              </a:ext>
            </a:extLst>
          </p:cNvPr>
          <p:cNvSpPr>
            <a:spLocks noGrp="1"/>
          </p:cNvSpPr>
          <p:nvPr>
            <p:ph type="title"/>
          </p:nvPr>
        </p:nvSpPr>
        <p:spPr>
          <a:xfrm>
            <a:off x="5526156" y="365125"/>
            <a:ext cx="5827643" cy="932230"/>
          </a:xfrm>
        </p:spPr>
        <p:txBody>
          <a:bodyPr vert="horz" lIns="91440" tIns="45720" rIns="91440" bIns="45720" rtlCol="0" anchor="b">
            <a:normAutofit/>
          </a:bodyPr>
          <a:lstStyle/>
          <a:p>
            <a:pPr algn="ctr"/>
            <a:r>
              <a:rPr lang="en-US" b="1" i="0" u="sng" dirty="0">
                <a:latin typeface="Times New Roman" panose="02020603050405020304" pitchFamily="18" charset="0"/>
                <a:cs typeface="Times New Roman" panose="02020603050405020304" pitchFamily="18" charset="0"/>
              </a:rPr>
              <a:t>LCA CALCULATIONS</a:t>
            </a:r>
          </a:p>
        </p:txBody>
      </p:sp>
      <p:sp>
        <p:nvSpPr>
          <p:cNvPr id="3" name="Content Placeholder 2">
            <a:extLst>
              <a:ext uri="{FF2B5EF4-FFF2-40B4-BE49-F238E27FC236}">
                <a16:creationId xmlns:a16="http://schemas.microsoft.com/office/drawing/2014/main" id="{248B31F0-0BC1-448C-6769-C8DC3E534FBD}"/>
              </a:ext>
            </a:extLst>
          </p:cNvPr>
          <p:cNvSpPr>
            <a:spLocks noGrp="1"/>
          </p:cNvSpPr>
          <p:nvPr>
            <p:ph idx="1"/>
          </p:nvPr>
        </p:nvSpPr>
        <p:spPr>
          <a:xfrm>
            <a:off x="5526156" y="1662480"/>
            <a:ext cx="5827644" cy="423239"/>
          </a:xfrm>
        </p:spPr>
        <p:txBody>
          <a:bodyPr vert="horz" lIns="91440" tIns="45720" rIns="91440" bIns="45720" rtlCol="0" anchor="t">
            <a:normAutofit lnSpcReduction="10000"/>
          </a:bodyPr>
          <a:lstStyle/>
          <a:p>
            <a:pPr marL="0" indent="0" algn="ctr">
              <a:buNone/>
            </a:pPr>
            <a:r>
              <a:rPr lang="en-US" sz="2400" cap="all" dirty="0">
                <a:solidFill>
                  <a:srgbClr val="00B050"/>
                </a:solidFill>
                <a:latin typeface="Times New Roman" panose="02020603050405020304" pitchFamily="18" charset="0"/>
                <a:cs typeface="Times New Roman" panose="02020603050405020304" pitchFamily="18" charset="0"/>
              </a:rPr>
              <a:t>ECO COST Calculations</a:t>
            </a:r>
          </a:p>
        </p:txBody>
      </p:sp>
      <p:sp>
        <p:nvSpPr>
          <p:cNvPr id="9" name="TextBox 8">
            <a:extLst>
              <a:ext uri="{FF2B5EF4-FFF2-40B4-BE49-F238E27FC236}">
                <a16:creationId xmlns:a16="http://schemas.microsoft.com/office/drawing/2014/main" id="{98F6FA94-ACB0-03B5-62BC-C86F5A3E04D1}"/>
              </a:ext>
            </a:extLst>
          </p:cNvPr>
          <p:cNvSpPr txBox="1"/>
          <p:nvPr/>
        </p:nvSpPr>
        <p:spPr>
          <a:xfrm>
            <a:off x="5208607" y="2340943"/>
            <a:ext cx="6728750" cy="4031873"/>
          </a:xfrm>
          <a:prstGeom prst="rect">
            <a:avLst/>
          </a:prstGeom>
          <a:noFill/>
        </p:spPr>
        <p:txBody>
          <a:bodyPr wrap="square">
            <a:spAutoFit/>
          </a:bodyPr>
          <a:lstStyle/>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Materials and Manufacturing: </a:t>
            </a:r>
            <a:r>
              <a:rPr lang="en-US" sz="1600" dirty="0">
                <a:latin typeface="Times New Roman" panose="02020603050405020304" pitchFamily="18" charset="0"/>
                <a:cs typeface="Times New Roman" panose="02020603050405020304" pitchFamily="18" charset="0"/>
              </a:rPr>
              <a:t>Both design options show that the materials and manufacturing process are the largest contributors to the carbon footprint. In BC-1, ABS plastic, copper wire, and LED components have the highest impacts, whereas in BC-2, ABS plastic remains a significant contributor, but the impact of copper wire is reduced, and the addition of rubber is noted.</a:t>
            </a:r>
          </a:p>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Transport Impact: </a:t>
            </a:r>
            <a:r>
              <a:rPr lang="en-US" sz="1600" dirty="0">
                <a:latin typeface="Times New Roman" panose="02020603050405020304" pitchFamily="18" charset="0"/>
                <a:cs typeface="Times New Roman" panose="02020603050405020304" pitchFamily="18" charset="0"/>
              </a:rPr>
              <a:t>In both BC-1 and BC-2, the impact of transportation via road (truck) is relatively small, indicating that transportation is a minor contributor to the lamp’s total carbon footprint.</a:t>
            </a:r>
          </a:p>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Use Phase: </a:t>
            </a:r>
            <a:r>
              <a:rPr lang="en-US" sz="1600" dirty="0">
                <a:latin typeface="Times New Roman" panose="02020603050405020304" pitchFamily="18" charset="0"/>
                <a:cs typeface="Times New Roman" panose="02020603050405020304" pitchFamily="18" charset="0"/>
              </a:rPr>
              <a:t>The use phase, characterized by energy consumption through electricity, is a significant contributor to the lamp's carbon footprint in both BC-1 and BC-2, though it appears to be slightly lower in BC-2.</a:t>
            </a:r>
          </a:p>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End of Life: </a:t>
            </a:r>
            <a:r>
              <a:rPr lang="en-US" sz="1600" dirty="0">
                <a:latin typeface="Times New Roman" panose="02020603050405020304" pitchFamily="18" charset="0"/>
                <a:cs typeface="Times New Roman" panose="02020603050405020304" pitchFamily="18" charset="0"/>
              </a:rPr>
              <a:t>The end-of-life impacts are shown to provide a small carbon credit in both design options, suggesting that the recycling of waste materials (ABS waste and electronic waste) offsets a part of the carbon footprint. BC-2 offers a slightly more favorable end-of-life impact.</a:t>
            </a:r>
          </a:p>
        </p:txBody>
      </p:sp>
      <p:pic>
        <p:nvPicPr>
          <p:cNvPr id="6" name="Picture 5" descr="A screenshot of a computer&#10;&#10;Description automatically generated">
            <a:extLst>
              <a:ext uri="{FF2B5EF4-FFF2-40B4-BE49-F238E27FC236}">
                <a16:creationId xmlns:a16="http://schemas.microsoft.com/office/drawing/2014/main" id="{CE859A31-4B6D-AE85-A522-390F8A4B7A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643" y="365125"/>
            <a:ext cx="4699321" cy="264117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95987E1-8F54-0447-41D7-5733ECF81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643" y="3429000"/>
            <a:ext cx="4699321" cy="2963543"/>
          </a:xfrm>
          <a:prstGeom prst="rect">
            <a:avLst/>
          </a:prstGeom>
        </p:spPr>
      </p:pic>
    </p:spTree>
    <p:extLst>
      <p:ext uri="{BB962C8B-B14F-4D97-AF65-F5344CB8AC3E}">
        <p14:creationId xmlns:p14="http://schemas.microsoft.com/office/powerpoint/2010/main" val="4031044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F06FD-4478-6232-4A18-C32513FE94E0}"/>
              </a:ext>
            </a:extLst>
          </p:cNvPr>
          <p:cNvSpPr>
            <a:spLocks noGrp="1"/>
          </p:cNvSpPr>
          <p:nvPr>
            <p:ph type="title"/>
          </p:nvPr>
        </p:nvSpPr>
        <p:spPr>
          <a:xfrm>
            <a:off x="6513788" y="365125"/>
            <a:ext cx="4840010" cy="1807305"/>
          </a:xfrm>
        </p:spPr>
        <p:txBody>
          <a:bodyPr>
            <a:normAutofit/>
          </a:bodyPr>
          <a:lstStyle/>
          <a:p>
            <a:pPr algn="ctr"/>
            <a:r>
              <a:rPr lang="en-US" sz="3200" b="1" i="0" u="sng" dirty="0">
                <a:latin typeface="Times New Roman" panose="02020603050405020304" pitchFamily="18" charset="0"/>
                <a:cs typeface="Times New Roman" panose="02020603050405020304" pitchFamily="18" charset="0"/>
              </a:rPr>
              <a:t>PROCESS LEARNINGS</a:t>
            </a:r>
          </a:p>
        </p:txBody>
      </p:sp>
      <p:pic>
        <p:nvPicPr>
          <p:cNvPr id="10" name="Picture 9" descr="A lamp on a table&#10;&#10;Description automatically generated">
            <a:extLst>
              <a:ext uri="{FF2B5EF4-FFF2-40B4-BE49-F238E27FC236}">
                <a16:creationId xmlns:a16="http://schemas.microsoft.com/office/drawing/2014/main" id="{9F5F36C8-882E-3F48-ABFC-25165088416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11700" b="-4"/>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B389774-DF4A-700F-69F9-190B2017A324}"/>
              </a:ext>
            </a:extLst>
          </p:cNvPr>
          <p:cNvSpPr>
            <a:spLocks noGrp="1"/>
          </p:cNvSpPr>
          <p:nvPr>
            <p:ph idx="1"/>
          </p:nvPr>
        </p:nvSpPr>
        <p:spPr>
          <a:xfrm>
            <a:off x="5955827" y="2172430"/>
            <a:ext cx="6116568" cy="4004533"/>
          </a:xfrm>
        </p:spPr>
        <p:txBody>
          <a:bodyPr>
            <a:normAutofit/>
          </a:bodyPr>
          <a:lstStyle/>
          <a:p>
            <a:pPr algn="just">
              <a:lnSpc>
                <a:spcPct val="90000"/>
              </a:lnSpc>
            </a:pPr>
            <a:r>
              <a:rPr lang="en-US" sz="1600" b="1" dirty="0">
                <a:latin typeface="Times New Roman" panose="02020603050405020304" pitchFamily="18" charset="0"/>
                <a:cs typeface="Times New Roman" panose="02020603050405020304" pitchFamily="18" charset="0"/>
              </a:rPr>
              <a:t>Material Choice is Crucial: </a:t>
            </a:r>
            <a:r>
              <a:rPr lang="en-US" sz="1600" dirty="0">
                <a:latin typeface="Times New Roman" panose="02020603050405020304" pitchFamily="18" charset="0"/>
                <a:cs typeface="Times New Roman" panose="02020603050405020304" pitchFamily="18" charset="0"/>
              </a:rPr>
              <a:t>The selection of materials, particularly ABS plastic and copper wire, greatly influences the environmental impact of the lamp. Choosing materials with lower eco-intensity could significantly reduce the overall carbon footprint.</a:t>
            </a:r>
          </a:p>
          <a:p>
            <a:pPr algn="just">
              <a:lnSpc>
                <a:spcPct val="90000"/>
              </a:lnSpc>
            </a:pPr>
            <a:r>
              <a:rPr lang="en-US" sz="1600" b="1" dirty="0">
                <a:latin typeface="Times New Roman" panose="02020603050405020304" pitchFamily="18" charset="0"/>
                <a:cs typeface="Times New Roman" panose="02020603050405020304" pitchFamily="18" charset="0"/>
              </a:rPr>
              <a:t>Manufacturing Process Optimization: </a:t>
            </a:r>
            <a:r>
              <a:rPr lang="en-US" sz="1600" dirty="0">
                <a:latin typeface="Times New Roman" panose="02020603050405020304" pitchFamily="18" charset="0"/>
                <a:cs typeface="Times New Roman" panose="02020603050405020304" pitchFamily="18" charset="0"/>
              </a:rPr>
              <a:t>The manufacturing process is a major contributor to the lamp's carbon footprint. Optimizing this process to be more energy-efficient, perhaps by using renewable energy sources, could result in a lower impact.</a:t>
            </a:r>
          </a:p>
          <a:p>
            <a:pPr algn="just">
              <a:lnSpc>
                <a:spcPct val="90000"/>
              </a:lnSpc>
            </a:pPr>
            <a:r>
              <a:rPr lang="en-US" sz="1600" b="1" dirty="0">
                <a:latin typeface="Times New Roman" panose="02020603050405020304" pitchFamily="18" charset="0"/>
                <a:cs typeface="Times New Roman" panose="02020603050405020304" pitchFamily="18" charset="0"/>
              </a:rPr>
              <a:t>Use Phase Efficiency: </a:t>
            </a:r>
            <a:r>
              <a:rPr lang="en-US" sz="1600" dirty="0">
                <a:latin typeface="Times New Roman" panose="02020603050405020304" pitchFamily="18" charset="0"/>
                <a:cs typeface="Times New Roman" panose="02020603050405020304" pitchFamily="18" charset="0"/>
              </a:rPr>
              <a:t>The energy consumption during the use phase is significant. This underscores the importance of energy-efficient LED technology and possibly integrating additional energy-saving features or renewable energy compatibility.</a:t>
            </a:r>
          </a:p>
          <a:p>
            <a:pPr algn="just">
              <a:lnSpc>
                <a:spcPct val="90000"/>
              </a:lnSpc>
            </a:pPr>
            <a:r>
              <a:rPr lang="en-US" sz="1600" b="1" dirty="0">
                <a:latin typeface="Times New Roman" panose="02020603050405020304" pitchFamily="18" charset="0"/>
                <a:cs typeface="Times New Roman" panose="02020603050405020304" pitchFamily="18" charset="0"/>
              </a:rPr>
              <a:t>End-of-Life Management Matters: </a:t>
            </a:r>
            <a:r>
              <a:rPr lang="en-US" sz="1600" dirty="0">
                <a:latin typeface="Times New Roman" panose="02020603050405020304" pitchFamily="18" charset="0"/>
                <a:cs typeface="Times New Roman" panose="02020603050405020304" pitchFamily="18" charset="0"/>
              </a:rPr>
              <a:t>The end-of-life phase offers an opportunity for carbon credit if the materials are recyclable. Designing for recyclability and ease of disassembly can help to offset the environmental impact of the lamp during its lifecycle.</a:t>
            </a:r>
          </a:p>
          <a:p>
            <a:pPr marL="0" indent="0">
              <a:lnSpc>
                <a:spcPct val="90000"/>
              </a:lnSpc>
              <a:buNone/>
            </a:pPr>
            <a:endParaRPr lang="en-US" sz="1300" dirty="0"/>
          </a:p>
          <a:p>
            <a:pPr>
              <a:lnSpc>
                <a:spcPct val="90000"/>
              </a:lnSpc>
            </a:pPr>
            <a:endParaRPr lang="en-US" sz="1300" dirty="0"/>
          </a:p>
        </p:txBody>
      </p:sp>
    </p:spTree>
    <p:extLst>
      <p:ext uri="{BB962C8B-B14F-4D97-AF65-F5344CB8AC3E}">
        <p14:creationId xmlns:p14="http://schemas.microsoft.com/office/powerpoint/2010/main" val="1325236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AA7C2-7BA7-C539-DE61-D695AFB3EBDE}"/>
              </a:ext>
            </a:extLst>
          </p:cNvPr>
          <p:cNvSpPr>
            <a:spLocks noGrp="1"/>
          </p:cNvSpPr>
          <p:nvPr>
            <p:ph type="title"/>
          </p:nvPr>
        </p:nvSpPr>
        <p:spPr>
          <a:xfrm>
            <a:off x="6513788" y="365125"/>
            <a:ext cx="4840010" cy="1807305"/>
          </a:xfrm>
        </p:spPr>
        <p:txBody>
          <a:bodyPr>
            <a:normAutofit/>
          </a:bodyPr>
          <a:lstStyle/>
          <a:p>
            <a:pPr algn="ctr"/>
            <a:r>
              <a:rPr lang="en-US" b="1" i="0" u="sng" dirty="0">
                <a:latin typeface="Times New Roman" panose="02020603050405020304" pitchFamily="18" charset="0"/>
                <a:cs typeface="Times New Roman" panose="02020603050405020304" pitchFamily="18" charset="0"/>
              </a:rPr>
              <a:t>CONCLUSION</a:t>
            </a:r>
          </a:p>
        </p:txBody>
      </p:sp>
      <p:pic>
        <p:nvPicPr>
          <p:cNvPr id="12" name="Picture 11" descr="One glowing fluorescent bulb amonst unlit incandescent bulbs">
            <a:extLst>
              <a:ext uri="{FF2B5EF4-FFF2-40B4-BE49-F238E27FC236}">
                <a16:creationId xmlns:a16="http://schemas.microsoft.com/office/drawing/2014/main" id="{4A21A5A1-D37F-E446-123F-2E0D50EE4A07}"/>
              </a:ext>
            </a:extLst>
          </p:cNvPr>
          <p:cNvPicPr>
            <a:picLocks noChangeAspect="1"/>
          </p:cNvPicPr>
          <p:nvPr/>
        </p:nvPicPr>
        <p:blipFill rotWithShape="1">
          <a:blip r:embed="rId3"/>
          <a:srcRect l="16458" r="16651"/>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01F3079-1E71-F164-8472-98344B068F6B}"/>
              </a:ext>
            </a:extLst>
          </p:cNvPr>
          <p:cNvSpPr>
            <a:spLocks noGrp="1"/>
          </p:cNvSpPr>
          <p:nvPr>
            <p:ph idx="1"/>
          </p:nvPr>
        </p:nvSpPr>
        <p:spPr>
          <a:xfrm>
            <a:off x="6116571" y="2333297"/>
            <a:ext cx="5851651" cy="3843666"/>
          </a:xfrm>
        </p:spPr>
        <p:txBody>
          <a:bodyPr>
            <a:normAutofit lnSpcReduction="10000"/>
          </a:bodyPr>
          <a:lstStyle/>
          <a:p>
            <a:pPr marL="0" indent="0" algn="just">
              <a:lnSpc>
                <a:spcPct val="90000"/>
              </a:lnSpc>
              <a:buNone/>
            </a:pPr>
            <a:r>
              <a:rPr lang="en-US" sz="2000" dirty="0">
                <a:latin typeface="Times New Roman" panose="02020603050405020304" pitchFamily="18" charset="0"/>
                <a:cs typeface="Times New Roman" panose="02020603050405020304" pitchFamily="18" charset="0"/>
              </a:rPr>
              <a:t>The comprehensive analysis of the LED desk lamp presents a product that successfully merges innovation with sustainability. Its energy-efficient design, combined with eco-friendly production and materials, aligns with current environmental trends and consumer preferences. While there may be higher initial costs associated with its sustainable features, the long-term economic, environmental, and social benefits justify the investment. The lamp not only meets the current market demand for green products but also sets a standard for future sustainable design in the industry. Overall, the LED desk lamp represents a forward-thinking approach to product development, balancing functionality, sustainability, and market viability.</a:t>
            </a:r>
          </a:p>
          <a:p>
            <a:pPr>
              <a:lnSpc>
                <a:spcPct val="90000"/>
              </a:lnSpc>
            </a:pPr>
            <a:endParaRPr lang="en-US" sz="1700" dirty="0"/>
          </a:p>
        </p:txBody>
      </p:sp>
    </p:spTree>
    <p:extLst>
      <p:ext uri="{BB962C8B-B14F-4D97-AF65-F5344CB8AC3E}">
        <p14:creationId xmlns:p14="http://schemas.microsoft.com/office/powerpoint/2010/main" val="338835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rgbClr val="E16D2F">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9C296A1-86D5-828A-A82B-BF2F65D3E111}"/>
              </a:ext>
            </a:extLst>
          </p:cNvPr>
          <p:cNvSpPr>
            <a:spLocks noGrp="1"/>
          </p:cNvSpPr>
          <p:nvPr>
            <p:ph type="title"/>
          </p:nvPr>
        </p:nvSpPr>
        <p:spPr>
          <a:xfrm>
            <a:off x="838200" y="365125"/>
            <a:ext cx="10515600" cy="1325563"/>
          </a:xfrm>
        </p:spPr>
        <p:txBody>
          <a:bodyPr>
            <a:normAutofit/>
          </a:bodyPr>
          <a:lstStyle/>
          <a:p>
            <a:pPr algn="ctr"/>
            <a:r>
              <a:rPr lang="en-US" sz="3200" b="1" i="0" u="sng" dirty="0">
                <a:latin typeface="Times New Roman" panose="02020603050405020304" pitchFamily="18" charset="0"/>
                <a:cs typeface="Times New Roman" panose="02020603050405020304" pitchFamily="18" charset="0"/>
              </a:rPr>
              <a:t>WAYS TO MAKE LED LAMP MORE SUSTAINABLE</a:t>
            </a:r>
          </a:p>
        </p:txBody>
      </p:sp>
      <p:graphicFrame>
        <p:nvGraphicFramePr>
          <p:cNvPr id="5" name="Content Placeholder 2">
            <a:extLst>
              <a:ext uri="{FF2B5EF4-FFF2-40B4-BE49-F238E27FC236}">
                <a16:creationId xmlns:a16="http://schemas.microsoft.com/office/drawing/2014/main" id="{6BF2CA59-B084-FA29-CAC5-2F5FE1D5830E}"/>
              </a:ext>
            </a:extLst>
          </p:cNvPr>
          <p:cNvGraphicFramePr>
            <a:graphicFrameLocks noGrp="1"/>
          </p:cNvGraphicFramePr>
          <p:nvPr>
            <p:ph idx="1"/>
            <p:extLst>
              <p:ext uri="{D42A27DB-BD31-4B8C-83A1-F6EECF244321}">
                <p14:modId xmlns:p14="http://schemas.microsoft.com/office/powerpoint/2010/main" val="2858993433"/>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649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40AD6A-7EC8-B4C6-9034-5ED7A6F1509C}"/>
              </a:ext>
            </a:extLst>
          </p:cNvPr>
          <p:cNvSpPr>
            <a:spLocks noGrp="1"/>
          </p:cNvSpPr>
          <p:nvPr>
            <p:ph type="title"/>
          </p:nvPr>
        </p:nvSpPr>
        <p:spPr>
          <a:xfrm>
            <a:off x="266219" y="365125"/>
            <a:ext cx="4388078" cy="1807305"/>
          </a:xfrm>
        </p:spPr>
        <p:txBody>
          <a:bodyPr>
            <a:normAutofit/>
          </a:bodyPr>
          <a:lstStyle/>
          <a:p>
            <a:pPr algn="ctr"/>
            <a:r>
              <a:rPr lang="en-US" b="1" i="0" u="sng" dirty="0">
                <a:latin typeface="Times New Roman" panose="02020603050405020304" pitchFamily="18" charset="0"/>
                <a:cs typeface="Times New Roman" panose="02020603050405020304" pitchFamily="18" charset="0"/>
              </a:rPr>
              <a:t>3D PRINTING</a:t>
            </a:r>
          </a:p>
        </p:txBody>
      </p:sp>
      <p:sp>
        <p:nvSpPr>
          <p:cNvPr id="3" name="Content Placeholder 2">
            <a:extLst>
              <a:ext uri="{FF2B5EF4-FFF2-40B4-BE49-F238E27FC236}">
                <a16:creationId xmlns:a16="http://schemas.microsoft.com/office/drawing/2014/main" id="{D02FF652-7A82-4B99-76B0-BEA73B389AA9}"/>
              </a:ext>
            </a:extLst>
          </p:cNvPr>
          <p:cNvSpPr>
            <a:spLocks noGrp="1"/>
          </p:cNvSpPr>
          <p:nvPr>
            <p:ph idx="1"/>
          </p:nvPr>
        </p:nvSpPr>
        <p:spPr>
          <a:xfrm>
            <a:off x="185195" y="2071868"/>
            <a:ext cx="4469102" cy="4421007"/>
          </a:xfrm>
        </p:spPr>
        <p:txBody>
          <a:bodyPr>
            <a:normAutofit lnSpcReduction="10000"/>
          </a:bodyPr>
          <a:lstStyle/>
          <a:p>
            <a:pPr marL="0" indent="0" algn="just">
              <a:lnSpc>
                <a:spcPct val="90000"/>
              </a:lnSpc>
              <a:buNone/>
            </a:pPr>
            <a:r>
              <a:rPr lang="en-US" sz="2000" dirty="0">
                <a:latin typeface="Times New Roman" panose="02020603050405020304" pitchFamily="18" charset="0"/>
                <a:cs typeface="Times New Roman" panose="02020603050405020304" pitchFamily="18" charset="0"/>
              </a:rPr>
              <a:t>3D printing, also known as additive manufacturing, is a process that creates three-dimensional objects by layering materials, typically plastic or metal, based on digital models. Unlike traditional manufacturing, which often requires cutting away material, 3D printing builds objects layer by layer, which can minimize waste. This technology enables the production of complex and customized shapes with precision and efficiency. 3D printing is used across various industries, from prototyping and engineering to medical and consumer goods. Its versatility and ability to rapidly produce items make it a valuable tool for innovation and manufacturing.</a:t>
            </a:r>
          </a:p>
        </p:txBody>
      </p:sp>
      <p:pic>
        <p:nvPicPr>
          <p:cNvPr id="12" name="Picture 11" descr="Machine in a laboratory">
            <a:extLst>
              <a:ext uri="{FF2B5EF4-FFF2-40B4-BE49-F238E27FC236}">
                <a16:creationId xmlns:a16="http://schemas.microsoft.com/office/drawing/2014/main" id="{61AFDB69-5922-2824-08C0-4B3885DB82EE}"/>
              </a:ext>
            </a:extLst>
          </p:cNvPr>
          <p:cNvPicPr>
            <a:picLocks noChangeAspect="1"/>
          </p:cNvPicPr>
          <p:nvPr/>
        </p:nvPicPr>
        <p:blipFill rotWithShape="1">
          <a:blip r:embed="rId2"/>
          <a:srcRect l="17405" r="9864" b="-1"/>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Tree>
    <p:extLst>
      <p:ext uri="{BB962C8B-B14F-4D97-AF65-F5344CB8AC3E}">
        <p14:creationId xmlns:p14="http://schemas.microsoft.com/office/powerpoint/2010/main" val="2682313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omputer screen with a logo on it&#10;&#10;Description automatically generated">
            <a:extLst>
              <a:ext uri="{FF2B5EF4-FFF2-40B4-BE49-F238E27FC236}">
                <a16:creationId xmlns:a16="http://schemas.microsoft.com/office/drawing/2014/main" id="{89DFEE57-1536-771C-F1FA-DC7416A2F037}"/>
              </a:ext>
            </a:extLst>
          </p:cNvPr>
          <p:cNvPicPr>
            <a:picLocks noChangeAspect="1"/>
          </p:cNvPicPr>
          <p:nvPr/>
        </p:nvPicPr>
        <p:blipFill>
          <a:blip r:embed="rId4"/>
          <a:stretch>
            <a:fillRect/>
          </a:stretch>
        </p:blipFill>
        <p:spPr>
          <a:xfrm>
            <a:off x="2041208" y="643467"/>
            <a:ext cx="2575522" cy="5568696"/>
          </a:xfrm>
          <a:prstGeom prst="rect">
            <a:avLst/>
          </a:prstGeom>
        </p:spPr>
      </p:pic>
      <p:pic>
        <p:nvPicPr>
          <p:cNvPr id="4" name="WhatsApp Video 2023-09-25 at 5.37.42 PM.mp4" descr="A close up of a machine&#10;&#10;Description automatically generated">
            <a:hlinkClick r:id="" action="ppaction://media"/>
            <a:extLst>
              <a:ext uri="{FF2B5EF4-FFF2-40B4-BE49-F238E27FC236}">
                <a16:creationId xmlns:a16="http://schemas.microsoft.com/office/drawing/2014/main" id="{6C1BA0B8-C700-43C4-23F3-035CED440F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88006" y="2259862"/>
            <a:ext cx="5372101" cy="2430875"/>
          </a:xfrm>
          <a:prstGeom prst="rect">
            <a:avLst/>
          </a:prstGeom>
        </p:spPr>
      </p:pic>
    </p:spTree>
    <p:extLst>
      <p:ext uri="{BB962C8B-B14F-4D97-AF65-F5344CB8AC3E}">
        <p14:creationId xmlns:p14="http://schemas.microsoft.com/office/powerpoint/2010/main" val="217576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DA4C9-8A1B-C0BE-E119-EFF63D0F9B3E}"/>
              </a:ext>
            </a:extLst>
          </p:cNvPr>
          <p:cNvSpPr>
            <a:spLocks noGrp="1"/>
          </p:cNvSpPr>
          <p:nvPr>
            <p:ph type="title"/>
          </p:nvPr>
        </p:nvSpPr>
        <p:spPr>
          <a:xfrm>
            <a:off x="115747" y="400845"/>
            <a:ext cx="5393802" cy="1807305"/>
          </a:xfrm>
        </p:spPr>
        <p:txBody>
          <a:bodyPr>
            <a:normAutofit/>
          </a:bodyPr>
          <a:lstStyle/>
          <a:p>
            <a:pPr algn="ctr"/>
            <a:r>
              <a:rPr lang="en-US" sz="1800" b="1" i="0" u="sng" dirty="0">
                <a:latin typeface="Times New Roman" panose="02020603050405020304" pitchFamily="18" charset="0"/>
                <a:cs typeface="Times New Roman" panose="02020603050405020304" pitchFamily="18" charset="0"/>
              </a:rPr>
              <a:t>LEARNING OUTCOMES FROM THE CLASS </a:t>
            </a:r>
          </a:p>
        </p:txBody>
      </p:sp>
      <p:sp>
        <p:nvSpPr>
          <p:cNvPr id="3" name="Content Placeholder 2">
            <a:extLst>
              <a:ext uri="{FF2B5EF4-FFF2-40B4-BE49-F238E27FC236}">
                <a16:creationId xmlns:a16="http://schemas.microsoft.com/office/drawing/2014/main" id="{781491EC-8ED3-6FFC-16BC-9CAA92367F71}"/>
              </a:ext>
            </a:extLst>
          </p:cNvPr>
          <p:cNvSpPr>
            <a:spLocks noGrp="1"/>
          </p:cNvSpPr>
          <p:nvPr>
            <p:ph idx="1"/>
          </p:nvPr>
        </p:nvSpPr>
        <p:spPr>
          <a:xfrm>
            <a:off x="105590" y="1893458"/>
            <a:ext cx="4803494" cy="4437893"/>
          </a:xfrm>
        </p:spPr>
        <p:txBody>
          <a:bodyPr>
            <a:normAutofit lnSpcReduction="10000"/>
          </a:bodyPr>
          <a:lstStyle/>
          <a:p>
            <a:pPr>
              <a:lnSpc>
                <a:spcPct val="90000"/>
              </a:lnSpc>
            </a:pPr>
            <a:r>
              <a:rPr lang="en-US" sz="1400" b="1" dirty="0">
                <a:latin typeface="Times New Roman" panose="02020603050405020304" pitchFamily="18" charset="0"/>
                <a:cs typeface="Times New Roman" panose="02020603050405020304" pitchFamily="18" charset="0"/>
              </a:rPr>
              <a:t>Understanding of Sustainable Practices: </a:t>
            </a:r>
            <a:r>
              <a:rPr lang="en-US" sz="1400" dirty="0">
                <a:latin typeface="Times New Roman" panose="02020603050405020304" pitchFamily="18" charset="0"/>
                <a:cs typeface="Times New Roman" panose="02020603050405020304" pitchFamily="18" charset="0"/>
              </a:rPr>
              <a:t>Gain a comprehensive understanding of sustainable practices within the manufacturing sector, including the use of renewable resources, reduction of emissions and waste, and the implementation of closed-loop systems for material and resource efficiency.</a:t>
            </a:r>
          </a:p>
          <a:p>
            <a:pPr>
              <a:lnSpc>
                <a:spcPct val="90000"/>
              </a:lnSpc>
            </a:pPr>
            <a:r>
              <a:rPr lang="en-US" sz="1400" b="1" dirty="0">
                <a:latin typeface="Times New Roman" panose="02020603050405020304" pitchFamily="18" charset="0"/>
                <a:cs typeface="Times New Roman" panose="02020603050405020304" pitchFamily="18" charset="0"/>
              </a:rPr>
              <a:t>Life Cycle Assessment (LCA) Knowledge: </a:t>
            </a:r>
            <a:r>
              <a:rPr lang="en-US" sz="1400" dirty="0">
                <a:latin typeface="Times New Roman" panose="02020603050405020304" pitchFamily="18" charset="0"/>
                <a:cs typeface="Times New Roman" panose="02020603050405020304" pitchFamily="18" charset="0"/>
              </a:rPr>
              <a:t>Learn how to conduct LCAs to evaluate the environmental impacts associated with all the stages of a product's life from cradle to grave, which helps in making informed decisions to improve the overall sustainability of products.</a:t>
            </a:r>
          </a:p>
          <a:p>
            <a:pPr>
              <a:lnSpc>
                <a:spcPct val="90000"/>
              </a:lnSpc>
            </a:pPr>
            <a:r>
              <a:rPr lang="en-US" sz="1400" b="1" dirty="0">
                <a:latin typeface="Times New Roman" panose="02020603050405020304" pitchFamily="18" charset="0"/>
                <a:cs typeface="Times New Roman" panose="02020603050405020304" pitchFamily="18" charset="0"/>
              </a:rPr>
              <a:t>Design for Environment (DfE) Principles: </a:t>
            </a:r>
            <a:r>
              <a:rPr lang="en-US" sz="1400" dirty="0">
                <a:latin typeface="Times New Roman" panose="02020603050405020304" pitchFamily="18" charset="0"/>
                <a:cs typeface="Times New Roman" panose="02020603050405020304" pitchFamily="18" charset="0"/>
              </a:rPr>
              <a:t>Acquire knowledge of DfE principles, which focus on the development of products with minimal environmental impact through their lifecycle. This includes considerations for material selection, energy efficiency, waste reduction, and end-of-life recyclability.</a:t>
            </a:r>
          </a:p>
          <a:p>
            <a:pPr>
              <a:lnSpc>
                <a:spcPct val="90000"/>
              </a:lnSpc>
            </a:pPr>
            <a:r>
              <a:rPr lang="en-US" sz="1400" b="1" dirty="0">
                <a:latin typeface="Times New Roman" panose="02020603050405020304" pitchFamily="18" charset="0"/>
                <a:cs typeface="Times New Roman" panose="02020603050405020304" pitchFamily="18" charset="0"/>
              </a:rPr>
              <a:t>Policy and Regulatory Framework: </a:t>
            </a:r>
            <a:r>
              <a:rPr lang="en-US" sz="1400" dirty="0">
                <a:latin typeface="Times New Roman" panose="02020603050405020304" pitchFamily="18" charset="0"/>
                <a:cs typeface="Times New Roman" panose="02020603050405020304" pitchFamily="18" charset="0"/>
              </a:rPr>
              <a:t>Understand the policy and regulatory frameworks governing sustainable manufacturing. This includes knowledge of environmental regulations, industry standards, and certification processes that guide sustainable manufacturing practices.</a:t>
            </a:r>
          </a:p>
          <a:p>
            <a:pPr>
              <a:lnSpc>
                <a:spcPct val="90000"/>
              </a:lnSpc>
            </a:pPr>
            <a:endParaRPr lang="en-US" sz="1100" dirty="0"/>
          </a:p>
        </p:txBody>
      </p:sp>
      <p:pic>
        <p:nvPicPr>
          <p:cNvPr id="21" name="Picture 20" descr="A hand holding a green planet&#10;&#10;Description automatically generated">
            <a:extLst>
              <a:ext uri="{FF2B5EF4-FFF2-40B4-BE49-F238E27FC236}">
                <a16:creationId xmlns:a16="http://schemas.microsoft.com/office/drawing/2014/main" id="{9F506EA3-870D-6354-3AC1-DEC548467C0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9763" r="17780"/>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Tree>
    <p:extLst>
      <p:ext uri="{BB962C8B-B14F-4D97-AF65-F5344CB8AC3E}">
        <p14:creationId xmlns:p14="http://schemas.microsoft.com/office/powerpoint/2010/main" val="2453790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488F6DB-AE81-4C8D-B1F2-045AB0C89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Graph on document with pen">
            <a:extLst>
              <a:ext uri="{FF2B5EF4-FFF2-40B4-BE49-F238E27FC236}">
                <a16:creationId xmlns:a16="http://schemas.microsoft.com/office/drawing/2014/main" id="{636D12FD-8862-DEAE-C903-8EDFB4EAA1A7}"/>
              </a:ext>
            </a:extLst>
          </p:cNvPr>
          <p:cNvPicPr>
            <a:picLocks noChangeAspect="1"/>
          </p:cNvPicPr>
          <p:nvPr/>
        </p:nvPicPr>
        <p:blipFill rotWithShape="1">
          <a:blip r:embed="rId2"/>
          <a:srcRect t="1906" b="13824"/>
          <a:stretch/>
        </p:blipFill>
        <p:spPr>
          <a:xfrm>
            <a:off x="20" y="-1889"/>
            <a:ext cx="12191980" cy="6857990"/>
          </a:xfrm>
          <a:prstGeom prst="rect">
            <a:avLst/>
          </a:prstGeom>
        </p:spPr>
      </p:pic>
      <p:sp>
        <p:nvSpPr>
          <p:cNvPr id="26" name="Graphic 1">
            <a:extLst>
              <a:ext uri="{FF2B5EF4-FFF2-40B4-BE49-F238E27FC236}">
                <a16:creationId xmlns:a16="http://schemas.microsoft.com/office/drawing/2014/main" id="{721F817A-BF7E-440D-B296-66D86EDB0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89000"/>
            </a:schemeClr>
          </a:solidFill>
          <a:ln w="32707" cap="flat">
            <a:noFill/>
            <a:prstDash val="solid"/>
            <a:miter/>
          </a:ln>
          <a:effectLst/>
        </p:spPr>
        <p:txBody>
          <a:bodyPr rtlCol="0" anchor="ctr"/>
          <a:lstStyle/>
          <a:p>
            <a:endParaRPr lang="en-US" dirty="0"/>
          </a:p>
        </p:txBody>
      </p:sp>
      <p:sp>
        <p:nvSpPr>
          <p:cNvPr id="2" name="Title 1">
            <a:extLst>
              <a:ext uri="{FF2B5EF4-FFF2-40B4-BE49-F238E27FC236}">
                <a16:creationId xmlns:a16="http://schemas.microsoft.com/office/drawing/2014/main" id="{F9DA4323-7D4A-435C-20FD-4BA23872B74E}"/>
              </a:ext>
            </a:extLst>
          </p:cNvPr>
          <p:cNvSpPr>
            <a:spLocks noGrp="1"/>
          </p:cNvSpPr>
          <p:nvPr>
            <p:ph type="title"/>
          </p:nvPr>
        </p:nvSpPr>
        <p:spPr>
          <a:xfrm>
            <a:off x="3163923" y="1713053"/>
            <a:ext cx="5861106" cy="647703"/>
          </a:xfrm>
        </p:spPr>
        <p:txBody>
          <a:bodyPr anchor="b">
            <a:normAutofit/>
          </a:bodyPr>
          <a:lstStyle/>
          <a:p>
            <a:pPr algn="ctr"/>
            <a:r>
              <a:rPr lang="en-US" b="1" i="0" u="sng"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518E8D10-440D-3095-DC59-F7CE26096921}"/>
              </a:ext>
            </a:extLst>
          </p:cNvPr>
          <p:cNvSpPr>
            <a:spLocks noGrp="1"/>
          </p:cNvSpPr>
          <p:nvPr>
            <p:ph idx="1"/>
          </p:nvPr>
        </p:nvSpPr>
        <p:spPr>
          <a:xfrm>
            <a:off x="2807266" y="2565324"/>
            <a:ext cx="6574419" cy="3430362"/>
          </a:xfrm>
        </p:spPr>
        <p:txBody>
          <a:bodyPr>
            <a:normAutofit/>
          </a:bodyPr>
          <a:lstStyle/>
          <a:p>
            <a:pPr algn="just">
              <a:lnSpc>
                <a:spcPct val="90000"/>
              </a:lnSpc>
            </a:pP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Peeters</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J. R., Damen, K., </a:t>
            </a: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Verbruggen</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A. V., &amp; </a:t>
            </a: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Schoenberger</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H. (2022). Circular Economy and Life Cycle Assessment: A Review. Resources, Conservation and Recycling, 179, 105976. </a:t>
            </a:r>
            <a:r>
              <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https://doi.org/10.1016/j.resconrec.2022.105976</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90000"/>
              </a:lnSpc>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Phelan, P. E. (2019). A Sustainable Approach to Modern Manufacturing: A Need for Change. Procedia CIRP, 80, 21-26. </a:t>
            </a:r>
            <a:r>
              <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4"/>
              </a:rPr>
              <a:t>doi:10.1016/j.procir.2018.12.158</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90000"/>
              </a:lnSpc>
            </a:pP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Springwise</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(n.d.). 3D Printed Table Lamp Uses Sustainable Materials. </a:t>
            </a:r>
            <a:r>
              <a:rPr lang="en-US" sz="1400" u="none" strike="noStrike" kern="100" dirty="0">
                <a:effectLst/>
                <a:latin typeface="Times New Roman" panose="02020603050405020304" pitchFamily="18" charset="0"/>
                <a:ea typeface="Calibri" panose="020F0502020204030204" pitchFamily="34" charset="0"/>
                <a:cs typeface="Times New Roman" panose="02020603050405020304" pitchFamily="18" charset="0"/>
                <a:hlinkClick r:id="rId5"/>
              </a:rPr>
              <a:t>https://www.springwise.com/innovation/architecture-design/3D-printed-table-lamp-uses-sustainable-materials/</a:t>
            </a:r>
            <a:endParaRPr lang="en-US" sz="14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90000"/>
              </a:lnSpc>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OECD. (n.d.). Action Steps for Sustainable Manufacturing.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indent="0" algn="just">
              <a:lnSpc>
                <a:spcPct val="90000"/>
              </a:lnSpc>
              <a:spcBef>
                <a:spcPts val="0"/>
              </a:spcBef>
              <a:spcAft>
                <a:spcPts val="0"/>
              </a:spcAft>
              <a:buNone/>
            </a:pPr>
            <a:r>
              <a:rPr lang="en-US" sz="1400" u="none" strike="noStrike" kern="100" dirty="0">
                <a:effectLst/>
                <a:latin typeface="Times New Roman" panose="02020603050405020304" pitchFamily="18" charset="0"/>
                <a:ea typeface="Calibri" panose="020F0502020204030204" pitchFamily="34" charset="0"/>
                <a:cs typeface="Times New Roman" panose="02020603050405020304" pitchFamily="18" charset="0"/>
                <a:hlinkClick r:id="rId6"/>
              </a:rPr>
              <a:t>https://www.oecd.org/innovation/green/toolkit/actionstepsforsustainablemanufacturing.htm</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90000"/>
              </a:lnSpc>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Veer, S., Verma, N., &amp; Tiwari, S. (2017). An Investigation on Sustainable Manufacturing Practices in Indian MSMEs. Procedia CIRP,63,</a:t>
            </a:r>
            <a:r>
              <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7"/>
              </a:rPr>
              <a:t>628633.doi:10.1016/j.procir.2017.03.310</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endParaRPr lang="en-US" sz="800" dirty="0"/>
          </a:p>
        </p:txBody>
      </p:sp>
    </p:spTree>
    <p:extLst>
      <p:ext uri="{BB962C8B-B14F-4D97-AF65-F5344CB8AC3E}">
        <p14:creationId xmlns:p14="http://schemas.microsoft.com/office/powerpoint/2010/main" val="560055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0" name="Rectangle 9">
            <a:extLst>
              <a:ext uri="{FF2B5EF4-FFF2-40B4-BE49-F238E27FC236}">
                <a16:creationId xmlns:a16="http://schemas.microsoft.com/office/drawing/2014/main" id="{764E0904-5ABD-4DC7-8562-C38580C95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llow and blue symbols">
            <a:extLst>
              <a:ext uri="{FF2B5EF4-FFF2-40B4-BE49-F238E27FC236}">
                <a16:creationId xmlns:a16="http://schemas.microsoft.com/office/drawing/2014/main" id="{55DB48D5-CF7B-841C-F8FF-0C6F142ECEBC}"/>
              </a:ext>
            </a:extLst>
          </p:cNvPr>
          <p:cNvPicPr>
            <a:picLocks noChangeAspect="1"/>
          </p:cNvPicPr>
          <p:nvPr/>
        </p:nvPicPr>
        <p:blipFill rotWithShape="1">
          <a:blip r:embed="rId2"/>
          <a:srcRect t="12909" b="13562"/>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Title 1">
            <a:extLst>
              <a:ext uri="{FF2B5EF4-FFF2-40B4-BE49-F238E27FC236}">
                <a16:creationId xmlns:a16="http://schemas.microsoft.com/office/drawing/2014/main" id="{911364FA-82CD-9B23-FE5F-588692B2DF9E}"/>
              </a:ext>
            </a:extLst>
          </p:cNvPr>
          <p:cNvSpPr>
            <a:spLocks noGrp="1"/>
          </p:cNvSpPr>
          <p:nvPr>
            <p:ph type="title"/>
          </p:nvPr>
        </p:nvSpPr>
        <p:spPr>
          <a:xfrm>
            <a:off x="6095999" y="3834174"/>
            <a:ext cx="5257800" cy="1701570"/>
          </a:xfrm>
        </p:spPr>
        <p:txBody>
          <a:bodyPr vert="horz" lIns="91440" tIns="45720" rIns="91440" bIns="45720" rtlCol="0" anchor="b">
            <a:normAutofit/>
          </a:bodyPr>
          <a:lstStyle/>
          <a:p>
            <a:r>
              <a:rPr lang="en-US" sz="3700" dirty="0"/>
              <a:t>THANK YOU! </a:t>
            </a:r>
            <a:r>
              <a:rPr lang="en-US" sz="3700" dirty="0">
                <a:sym typeface="Wingdings" pitchFamily="2" charset="2"/>
              </a:rPr>
              <a:t></a:t>
            </a:r>
            <a:br>
              <a:rPr lang="en-US" sz="3700" dirty="0"/>
            </a:br>
            <a:br>
              <a:rPr lang="en-US" sz="3700" dirty="0"/>
            </a:br>
            <a:r>
              <a:rPr lang="en-US" sz="3700" dirty="0"/>
              <a:t>ANY QUESTIONS?</a:t>
            </a:r>
          </a:p>
        </p:txBody>
      </p:sp>
    </p:spTree>
    <p:extLst>
      <p:ext uri="{BB962C8B-B14F-4D97-AF65-F5344CB8AC3E}">
        <p14:creationId xmlns:p14="http://schemas.microsoft.com/office/powerpoint/2010/main" val="352130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138A3-EFA9-FE30-0D45-6E5DE3D5F719}"/>
              </a:ext>
            </a:extLst>
          </p:cNvPr>
          <p:cNvSpPr>
            <a:spLocks noGrp="1"/>
          </p:cNvSpPr>
          <p:nvPr>
            <p:ph type="title"/>
          </p:nvPr>
        </p:nvSpPr>
        <p:spPr>
          <a:xfrm>
            <a:off x="6513788" y="365125"/>
            <a:ext cx="4840010" cy="1807305"/>
          </a:xfrm>
        </p:spPr>
        <p:txBody>
          <a:bodyPr>
            <a:normAutofit/>
          </a:bodyPr>
          <a:lstStyle/>
          <a:p>
            <a:pPr algn="ctr"/>
            <a:r>
              <a:rPr lang="en-US" sz="3600" b="1" i="0" u="sng" dirty="0">
                <a:latin typeface="Times New Roman" panose="02020603050405020304" pitchFamily="18" charset="0"/>
                <a:cs typeface="Times New Roman" panose="02020603050405020304" pitchFamily="18" charset="0"/>
              </a:rPr>
              <a:t>INTRODUCTION</a:t>
            </a:r>
            <a:br>
              <a:rPr lang="en-US" sz="3600" b="1" i="0" u="sng" dirty="0">
                <a:latin typeface="Times New Roman" panose="02020603050405020304" pitchFamily="18" charset="0"/>
                <a:cs typeface="Times New Roman" panose="02020603050405020304" pitchFamily="18" charset="0"/>
              </a:rPr>
            </a:br>
            <a:r>
              <a:rPr lang="en-US" b="1" i="0" dirty="0">
                <a:latin typeface="Times New Roman" panose="02020603050405020304" pitchFamily="18" charset="0"/>
                <a:cs typeface="Times New Roman" panose="02020603050405020304" pitchFamily="18" charset="0"/>
              </a:rPr>
              <a:t>  </a:t>
            </a:r>
            <a:r>
              <a:rPr lang="en-US" b="1" i="0" dirty="0">
                <a:solidFill>
                  <a:srgbClr val="00B050"/>
                </a:solidFill>
                <a:latin typeface="Times New Roman" panose="02020603050405020304" pitchFamily="18" charset="0"/>
                <a:cs typeface="Times New Roman" panose="02020603050405020304" pitchFamily="18" charset="0"/>
              </a:rPr>
              <a:t>LED DESK LAMP</a:t>
            </a:r>
          </a:p>
        </p:txBody>
      </p:sp>
      <p:pic>
        <p:nvPicPr>
          <p:cNvPr id="5" name="Picture 4" descr="Lamp in a red room">
            <a:extLst>
              <a:ext uri="{FF2B5EF4-FFF2-40B4-BE49-F238E27FC236}">
                <a16:creationId xmlns:a16="http://schemas.microsoft.com/office/drawing/2014/main" id="{B282A8A0-3770-210C-49A6-BE1E7585C84E}"/>
              </a:ext>
            </a:extLst>
          </p:cNvPr>
          <p:cNvPicPr>
            <a:picLocks noChangeAspect="1"/>
          </p:cNvPicPr>
          <p:nvPr/>
        </p:nvPicPr>
        <p:blipFill rotWithShape="1">
          <a:blip r:embed="rId2"/>
          <a:srcRect l="14503" r="25963" b="-1"/>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2FB9DD56-6732-7CCD-FB02-5BE6854D59F4}"/>
              </a:ext>
            </a:extLst>
          </p:cNvPr>
          <p:cNvSpPr>
            <a:spLocks noGrp="1"/>
          </p:cNvSpPr>
          <p:nvPr>
            <p:ph idx="1"/>
          </p:nvPr>
        </p:nvSpPr>
        <p:spPr>
          <a:xfrm>
            <a:off x="5932449" y="2333297"/>
            <a:ext cx="6116569" cy="3843666"/>
          </a:xfrm>
        </p:spPr>
        <p:txBody>
          <a:bodyPr>
            <a:normAutofit/>
          </a:bodyPr>
          <a:lstStyle/>
          <a:p>
            <a:pPr marL="0" marR="0" indent="0" algn="just">
              <a:lnSpc>
                <a:spcPct val="90000"/>
              </a:lnSpc>
              <a:spcBef>
                <a:spcPts val="0"/>
              </a:spcBef>
              <a:spcAft>
                <a:spcPts val="0"/>
              </a:spcAft>
              <a:buNone/>
            </a:pPr>
            <a:r>
              <a:rPr lang="en-US" sz="1800" u="none" strike="noStrike" kern="100" dirty="0">
                <a:effectLst/>
                <a:latin typeface="Times New Roman" panose="02020603050405020304" pitchFamily="18" charset="0"/>
                <a:ea typeface="Calibri" panose="020F0502020204030204" pitchFamily="34" charset="0"/>
                <a:cs typeface="Times New Roman" panose="02020603050405020304" pitchFamily="18" charset="0"/>
              </a:rPr>
              <a:t>The product analyzed is a LED desk lamp by ‘Mainstays’. The Mainstays table lamp uses less energy and is cooler to the touch than CFL or incandescent bulbs. With 3.5-watt high-power LEDs boasting 240 lumens and no need to replace bulbs, it is a definite energy saver. The Mainstays LED Desk Lamp contains no mercury and have 3 different light modes and 3 Brightness Level. The following are the features of the table lamp:</a:t>
            </a:r>
          </a:p>
          <a:p>
            <a:pPr marL="0" marR="0" indent="0" algn="just">
              <a:lnSpc>
                <a:spcPct val="90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90000"/>
              </a:lnSpc>
              <a:spcBef>
                <a:spcPts val="0"/>
              </a:spcBef>
              <a:spcAft>
                <a:spcPts val="0"/>
              </a:spcAft>
              <a:buFont typeface="Symbol"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Bulb: 3.5-watt LED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90000"/>
              </a:lnSpc>
              <a:spcBef>
                <a:spcPts val="0"/>
              </a:spcBef>
              <a:spcAft>
                <a:spcPts val="0"/>
              </a:spcAft>
              <a:buFont typeface="Symbol"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Movement Type: Electric</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90000"/>
              </a:lnSpc>
              <a:spcBef>
                <a:spcPts val="0"/>
              </a:spcBef>
              <a:spcAft>
                <a:spcPts val="0"/>
              </a:spcAft>
              <a:buFont typeface="Symbol"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Power Source: Power Cable &amp; USB Charging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90000"/>
              </a:lnSpc>
              <a:spcBef>
                <a:spcPts val="0"/>
              </a:spcBef>
              <a:spcAft>
                <a:spcPts val="0"/>
              </a:spcAft>
              <a:buFont typeface="Symbol"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Materials: Plastic &amp; Aluminum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90000"/>
              </a:lnSpc>
              <a:spcBef>
                <a:spcPts val="0"/>
              </a:spcBef>
              <a:spcAft>
                <a:spcPts val="0"/>
              </a:spcAft>
              <a:buFont typeface="Symbol" pitchFamily="2"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Dimensions: 4.70 x 9.30 x 14.30 Inches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90000"/>
              </a:lnSpc>
              <a:buNone/>
            </a:pPr>
            <a:r>
              <a:rPr lang="en-US" sz="1800" i="1" u="sng" dirty="0">
                <a:solidFill>
                  <a:schemeClr val="accent5"/>
                </a:solidFill>
                <a:effectLst/>
                <a:latin typeface="Times New Roman" panose="02020603050405020304" pitchFamily="18" charset="0"/>
                <a:ea typeface="Calibri" panose="020F0502020204030204" pitchFamily="34" charset="0"/>
              </a:rPr>
              <a:t>Key Features:</a:t>
            </a:r>
            <a:r>
              <a:rPr lang="en-US" sz="1800" dirty="0">
                <a:solidFill>
                  <a:schemeClr val="accent5"/>
                </a:solidFill>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3-way Dimmable Lights, USB Charging</a:t>
            </a:r>
            <a:r>
              <a:rPr lang="en-US" sz="1800" dirty="0">
                <a:effectLst/>
              </a:rPr>
              <a:t> </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6450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9775-9B7F-1C1F-8100-26BF6C59746C}"/>
              </a:ext>
            </a:extLst>
          </p:cNvPr>
          <p:cNvSpPr>
            <a:spLocks noGrp="1"/>
          </p:cNvSpPr>
          <p:nvPr>
            <p:ph type="title"/>
          </p:nvPr>
        </p:nvSpPr>
        <p:spPr/>
        <p:txBody>
          <a:bodyPr/>
          <a:lstStyle/>
          <a:p>
            <a:pPr algn="ctr"/>
            <a:r>
              <a:rPr lang="en-US" b="1" i="0" u="sng" dirty="0">
                <a:latin typeface="Times New Roman" panose="02020603050405020304" pitchFamily="18" charset="0"/>
                <a:cs typeface="Times New Roman" panose="02020603050405020304" pitchFamily="18" charset="0"/>
              </a:rPr>
              <a:t>PRODUCT DISASSEMBLY</a:t>
            </a:r>
          </a:p>
        </p:txBody>
      </p:sp>
      <p:pic>
        <p:nvPicPr>
          <p:cNvPr id="2065" name="Picture 1" descr="A round black object with wires&#10;&#10;Description automatically generated">
            <a:extLst>
              <a:ext uri="{FF2B5EF4-FFF2-40B4-BE49-F238E27FC236}">
                <a16:creationId xmlns:a16="http://schemas.microsoft.com/office/drawing/2014/main" id="{EC2FEA9E-2149-A61A-9061-E45BB5CEF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78" y="1981739"/>
            <a:ext cx="1315844" cy="124034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2" descr="A black object with wires on a wood surface&#10;&#10;Description automatically generated">
            <a:extLst>
              <a:ext uri="{FF2B5EF4-FFF2-40B4-BE49-F238E27FC236}">
                <a16:creationId xmlns:a16="http://schemas.microsoft.com/office/drawing/2014/main" id="{4FA61DD2-1DB1-E45E-FF5D-860F05DCA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112" y="1993946"/>
            <a:ext cx="1315844" cy="1252935"/>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3" descr="A white round object with yellow and red lights&#10;&#10;Description automatically generated">
            <a:extLst>
              <a:ext uri="{FF2B5EF4-FFF2-40B4-BE49-F238E27FC236}">
                <a16:creationId xmlns:a16="http://schemas.microsoft.com/office/drawing/2014/main" id="{97E583BD-E9DA-2D0B-4597-49DE7ADCD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1184" y="2002165"/>
            <a:ext cx="1248937" cy="122109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4" descr="A black round object with a blue and white button&#10;&#10;Description automatically generated">
            <a:extLst>
              <a:ext uri="{FF2B5EF4-FFF2-40B4-BE49-F238E27FC236}">
                <a16:creationId xmlns:a16="http://schemas.microsoft.com/office/drawing/2014/main" id="{6A58E98A-0345-84A2-3FA9-97FFF43D86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0687" y="1976522"/>
            <a:ext cx="1385478" cy="122109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7" descr="A circuit board with wires&#10;&#10;Description automatically generated">
            <a:extLst>
              <a:ext uri="{FF2B5EF4-FFF2-40B4-BE49-F238E27FC236}">
                <a16:creationId xmlns:a16="http://schemas.microsoft.com/office/drawing/2014/main" id="{B7365936-F25B-0794-909A-BF03BA1633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1908" y="3698792"/>
            <a:ext cx="1294092"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8" descr="A group of screws on a table&#10;&#10;Description automatically generated">
            <a:extLst>
              <a:ext uri="{FF2B5EF4-FFF2-40B4-BE49-F238E27FC236}">
                <a16:creationId xmlns:a16="http://schemas.microsoft.com/office/drawing/2014/main" id="{96733785-12E1-AA21-2991-90805A699C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0687" y="3647566"/>
            <a:ext cx="1262827"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10" descr="A black plastic object on a wood surface&#10;&#10;Description automatically generated">
            <a:extLst>
              <a:ext uri="{FF2B5EF4-FFF2-40B4-BE49-F238E27FC236}">
                <a16:creationId xmlns:a16="http://schemas.microsoft.com/office/drawing/2014/main" id="{B7E39A1A-576B-A3EF-F1FD-7C67629E54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279" y="3704450"/>
            <a:ext cx="1409740" cy="12794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2" descr="A black object on a wood surface&#10;&#10;Description automatically generated">
            <a:extLst>
              <a:ext uri="{FF2B5EF4-FFF2-40B4-BE49-F238E27FC236}">
                <a16:creationId xmlns:a16="http://schemas.microsoft.com/office/drawing/2014/main" id="{E048F1DD-E210-BE1E-D90C-E334366C5A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1083" y="3800487"/>
            <a:ext cx="1361579"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14" descr="A group of screws on a wood surface&#10;&#10;Description automatically generated">
            <a:extLst>
              <a:ext uri="{FF2B5EF4-FFF2-40B4-BE49-F238E27FC236}">
                <a16:creationId xmlns:a16="http://schemas.microsoft.com/office/drawing/2014/main" id="{0DFA00D2-783B-2F02-F0A7-002F95AFB2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9438" y="5359541"/>
            <a:ext cx="1364680" cy="103563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15" descr="A black circular object with white text on it&#10;&#10;Description automatically generated">
            <a:extLst>
              <a:ext uri="{FF2B5EF4-FFF2-40B4-BE49-F238E27FC236}">
                <a16:creationId xmlns:a16="http://schemas.microsoft.com/office/drawing/2014/main" id="{5806724D-5FC2-BF6C-80D8-1FB0F0A4E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4546" y="5369657"/>
            <a:ext cx="1248937" cy="1147764"/>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7" descr="A white object on a wood surface&#10;&#10;Description automatically generated">
            <a:extLst>
              <a:ext uri="{FF2B5EF4-FFF2-40B4-BE49-F238E27FC236}">
                <a16:creationId xmlns:a16="http://schemas.microsoft.com/office/drawing/2014/main" id="{317D9589-2CFA-F39B-BEEA-95CBFC5B346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1174" y="5369657"/>
            <a:ext cx="1262827" cy="11189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8">
            <a:extLst>
              <a:ext uri="{FF2B5EF4-FFF2-40B4-BE49-F238E27FC236}">
                <a16:creationId xmlns:a16="http://schemas.microsoft.com/office/drawing/2014/main" id="{0FF2D01F-7645-2201-6618-058C97998E7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19">
            <a:extLst>
              <a:ext uri="{FF2B5EF4-FFF2-40B4-BE49-F238E27FC236}">
                <a16:creationId xmlns:a16="http://schemas.microsoft.com/office/drawing/2014/main" id="{7E99C643-EC95-6CFE-4311-7FD53447E708}"/>
              </a:ext>
            </a:extLst>
          </p:cNvPr>
          <p:cNvSpPr>
            <a:spLocks noChangeArrowheads="1"/>
          </p:cNvSpPr>
          <p:nvPr/>
        </p:nvSpPr>
        <p:spPr bwMode="auto">
          <a:xfrm>
            <a:off x="168351" y="3260786"/>
            <a:ext cx="145972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Base  the LED lamp.</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0">
            <a:extLst>
              <a:ext uri="{FF2B5EF4-FFF2-40B4-BE49-F238E27FC236}">
                <a16:creationId xmlns:a16="http://schemas.microsoft.com/office/drawing/2014/main" id="{2BF858AC-6DE4-14C1-A6B5-C63D8F6F738E}"/>
              </a:ext>
            </a:extLst>
          </p:cNvPr>
          <p:cNvSpPr>
            <a:spLocks noChangeArrowheads="1"/>
          </p:cNvSpPr>
          <p:nvPr/>
        </p:nvSpPr>
        <p:spPr bwMode="auto">
          <a:xfrm>
            <a:off x="2445148" y="3253286"/>
            <a:ext cx="131584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800" b="0" i="0" u="none" strike="noStrike" cap="none" normalizeH="0" baseline="0" dirty="0">
                <a:ln>
                  <a:noFill/>
                </a:ln>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LED Light Holder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2" name="Picture 5" descr="A black hose on a wood surface&#10;&#10;Description automatically generated">
            <a:extLst>
              <a:ext uri="{FF2B5EF4-FFF2-40B4-BE49-F238E27FC236}">
                <a16:creationId xmlns:a16="http://schemas.microsoft.com/office/drawing/2014/main" id="{23573DF9-B845-4B72-1D6A-5C81187932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07593" y="1992437"/>
            <a:ext cx="1385479" cy="12051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3" descr="A white plastic object on a wood surface&#10;&#10;Description automatically generated">
            <a:extLst>
              <a:ext uri="{FF2B5EF4-FFF2-40B4-BE49-F238E27FC236}">
                <a16:creationId xmlns:a16="http://schemas.microsoft.com/office/drawing/2014/main" id="{34FD71EB-12B0-F3F9-5980-DFBE3F6302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86064" y="5369658"/>
            <a:ext cx="1315844"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A black cord on a wood surface&#10;&#10;Description automatically generated">
            <a:extLst>
              <a:ext uri="{FF2B5EF4-FFF2-40B4-BE49-F238E27FC236}">
                <a16:creationId xmlns:a16="http://schemas.microsoft.com/office/drawing/2014/main" id="{3EA397E7-450F-3780-13DA-A76F212B80F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64118" y="3741111"/>
            <a:ext cx="1224565" cy="114776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F89556E-79C2-EDC8-C8E1-8145C5710E03}"/>
              </a:ext>
            </a:extLst>
          </p:cNvPr>
          <p:cNvSpPr txBox="1"/>
          <p:nvPr/>
        </p:nvSpPr>
        <p:spPr>
          <a:xfrm>
            <a:off x="2405794" y="3279066"/>
            <a:ext cx="6099716" cy="215444"/>
          </a:xfrm>
          <a:prstGeom prst="rect">
            <a:avLst/>
          </a:prstGeom>
          <a:noFill/>
        </p:spPr>
        <p:txBody>
          <a:bodyPr wrap="square">
            <a:spAutoFit/>
          </a:bodyPr>
          <a:lstStyle/>
          <a:p>
            <a:pPr marL="0" marR="0" algn="ctr">
              <a:spcBef>
                <a:spcPts val="0"/>
              </a:spcBef>
              <a:spcAft>
                <a:spcPts val="0"/>
              </a:spcAft>
            </a:pPr>
            <a:r>
              <a:rPr lang="en-US" sz="800"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LED Light</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D864575E-C38C-33D0-0FA8-3D38B9A7AD58}"/>
              </a:ext>
            </a:extLst>
          </p:cNvPr>
          <p:cNvSpPr txBox="1"/>
          <p:nvPr/>
        </p:nvSpPr>
        <p:spPr>
          <a:xfrm>
            <a:off x="4945426" y="3279066"/>
            <a:ext cx="6096000" cy="215444"/>
          </a:xfrm>
          <a:prstGeom prst="rect">
            <a:avLst/>
          </a:prstGeom>
          <a:noFill/>
        </p:spPr>
        <p:txBody>
          <a:bodyPr wrap="square">
            <a:spAutoFit/>
          </a:bodyPr>
          <a:lstStyle/>
          <a:p>
            <a:pPr marL="0" marR="0" algn="ctr">
              <a:spcBef>
                <a:spcPts val="0"/>
              </a:spcBef>
              <a:spcAft>
                <a:spcPts val="0"/>
              </a:spcAft>
            </a:pPr>
            <a:r>
              <a:rPr lang="en-US" sz="800"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Lamp Base (Top View)</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0DFEF8EA-92CC-1889-0C66-F763188465FC}"/>
              </a:ext>
            </a:extLst>
          </p:cNvPr>
          <p:cNvSpPr txBox="1"/>
          <p:nvPr/>
        </p:nvSpPr>
        <p:spPr>
          <a:xfrm>
            <a:off x="8757232" y="3265155"/>
            <a:ext cx="3886199" cy="338554"/>
          </a:xfrm>
          <a:prstGeom prst="rect">
            <a:avLst/>
          </a:prstGeom>
          <a:noFill/>
        </p:spPr>
        <p:txBody>
          <a:bodyPr wrap="square">
            <a:spAutoFit/>
          </a:bodyPr>
          <a:lstStyle/>
          <a:p>
            <a:pPr marL="0" marR="0" algn="ctr">
              <a:spcBef>
                <a:spcPts val="0"/>
              </a:spcBef>
              <a:spcAft>
                <a:spcPts val="0"/>
              </a:spcAft>
            </a:pPr>
            <a:r>
              <a:rPr lang="en-US" sz="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Aluminum Rod Connecting </a:t>
            </a:r>
          </a:p>
          <a:p>
            <a:pPr marL="0" marR="0" algn="ctr">
              <a:spcBef>
                <a:spcPts val="0"/>
              </a:spcBef>
              <a:spcAft>
                <a:spcPts val="0"/>
              </a:spcAft>
            </a:pPr>
            <a:r>
              <a:rPr lang="en-US" sz="800"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base and lamp head.</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74CE244C-C0E8-140D-E333-A486BA6242CC}"/>
              </a:ext>
            </a:extLst>
          </p:cNvPr>
          <p:cNvSpPr txBox="1"/>
          <p:nvPr/>
        </p:nvSpPr>
        <p:spPr>
          <a:xfrm>
            <a:off x="-2164709" y="5008592"/>
            <a:ext cx="6099716" cy="215444"/>
          </a:xfrm>
          <a:prstGeom prst="rect">
            <a:avLst/>
          </a:prstGeom>
          <a:noFill/>
        </p:spPr>
        <p:txBody>
          <a:bodyPr wrap="square">
            <a:spAutoFit/>
          </a:bodyPr>
          <a:lstStyle/>
          <a:p>
            <a:pPr marL="0" marR="0" algn="ctr">
              <a:spcBef>
                <a:spcPts val="0"/>
              </a:spcBef>
              <a:spcAft>
                <a:spcPts val="0"/>
              </a:spcAft>
            </a:pPr>
            <a:r>
              <a:rPr lang="en-US" sz="800"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Metal Weight</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FA1612D3-4AED-E113-0DBB-3CA50139A604}"/>
              </a:ext>
            </a:extLst>
          </p:cNvPr>
          <p:cNvSpPr txBox="1"/>
          <p:nvPr/>
        </p:nvSpPr>
        <p:spPr>
          <a:xfrm>
            <a:off x="-409004" y="5007530"/>
            <a:ext cx="7181384" cy="215444"/>
          </a:xfrm>
          <a:prstGeom prst="rect">
            <a:avLst/>
          </a:prstGeom>
          <a:noFill/>
        </p:spPr>
        <p:txBody>
          <a:bodyPr wrap="square">
            <a:spAutoFit/>
          </a:bodyPr>
          <a:lstStyle/>
          <a:p>
            <a:pPr marL="0" marR="0" algn="ctr">
              <a:spcBef>
                <a:spcPts val="0"/>
              </a:spcBef>
              <a:spcAft>
                <a:spcPts val="0"/>
              </a:spcAft>
            </a:pPr>
            <a:r>
              <a:rPr lang="en-US" sz="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Power cord</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9A067666-0C0B-74DF-DCE5-7FFF60033321}"/>
              </a:ext>
            </a:extLst>
          </p:cNvPr>
          <p:cNvSpPr txBox="1"/>
          <p:nvPr/>
        </p:nvSpPr>
        <p:spPr>
          <a:xfrm>
            <a:off x="1854867" y="5005667"/>
            <a:ext cx="7181384" cy="215444"/>
          </a:xfrm>
          <a:prstGeom prst="rect">
            <a:avLst/>
          </a:prstGeom>
          <a:noFill/>
        </p:spPr>
        <p:txBody>
          <a:bodyPr wrap="square">
            <a:spAutoFit/>
          </a:bodyPr>
          <a:lstStyle/>
          <a:p>
            <a:pPr marL="0" marR="0" algn="ctr">
              <a:spcBef>
                <a:spcPts val="0"/>
              </a:spcBef>
              <a:spcAft>
                <a:spcPts val="0"/>
              </a:spcAft>
            </a:pPr>
            <a:r>
              <a:rPr lang="en-US" sz="800"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Electric Circuit Board</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BA265453-07C0-EB94-C0D8-CCC123485ECA}"/>
              </a:ext>
            </a:extLst>
          </p:cNvPr>
          <p:cNvSpPr txBox="1"/>
          <p:nvPr/>
        </p:nvSpPr>
        <p:spPr>
          <a:xfrm>
            <a:off x="4402734" y="5000285"/>
            <a:ext cx="7181384" cy="215444"/>
          </a:xfrm>
          <a:prstGeom prst="rect">
            <a:avLst/>
          </a:prstGeom>
          <a:noFill/>
        </p:spPr>
        <p:txBody>
          <a:bodyPr wrap="square">
            <a:spAutoFit/>
          </a:bodyPr>
          <a:lstStyle/>
          <a:p>
            <a:pPr marL="0" marR="0" algn="ctr">
              <a:spcBef>
                <a:spcPts val="0"/>
              </a:spcBef>
              <a:spcAft>
                <a:spcPts val="0"/>
              </a:spcAft>
            </a:pPr>
            <a:r>
              <a:rPr lang="en-US" sz="800"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Screws</a:t>
            </a:r>
            <a:endParaRPr lang="en-US" sz="800" kern="1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CA053BE7-3F00-D62A-86D7-B97C455ADDFE}"/>
              </a:ext>
            </a:extLst>
          </p:cNvPr>
          <p:cNvSpPr txBox="1"/>
          <p:nvPr/>
        </p:nvSpPr>
        <p:spPr>
          <a:xfrm>
            <a:off x="7121180" y="4949537"/>
            <a:ext cx="7181384" cy="369332"/>
          </a:xfrm>
          <a:prstGeom prst="rect">
            <a:avLst/>
          </a:prstGeom>
          <a:noFill/>
        </p:spPr>
        <p:txBody>
          <a:bodyPr wrap="square">
            <a:spAutoFit/>
          </a:bodyPr>
          <a:lstStyle/>
          <a:p>
            <a:pPr marL="0" marR="0" algn="ctr">
              <a:spcBef>
                <a:spcPts val="0"/>
              </a:spcBef>
              <a:spcAft>
                <a:spcPts val="0"/>
              </a:spcAft>
            </a:pPr>
            <a:r>
              <a:rPr lang="en-US" sz="800"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LED Light holder base cover</a:t>
            </a:r>
            <a:r>
              <a:rPr lang="en-US" sz="1800"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Box 42">
            <a:extLst>
              <a:ext uri="{FF2B5EF4-FFF2-40B4-BE49-F238E27FC236}">
                <a16:creationId xmlns:a16="http://schemas.microsoft.com/office/drawing/2014/main" id="{CD94826A-4F9B-C688-38DC-60A5530C8A79}"/>
              </a:ext>
            </a:extLst>
          </p:cNvPr>
          <p:cNvSpPr txBox="1"/>
          <p:nvPr/>
        </p:nvSpPr>
        <p:spPr>
          <a:xfrm>
            <a:off x="-1708914" y="6505357"/>
            <a:ext cx="7181384" cy="215444"/>
          </a:xfrm>
          <a:prstGeom prst="rect">
            <a:avLst/>
          </a:prstGeom>
          <a:noFill/>
        </p:spPr>
        <p:txBody>
          <a:bodyPr wrap="square">
            <a:spAutoFit/>
          </a:bodyPr>
          <a:lstStyle/>
          <a:p>
            <a:pPr marL="0" marR="0" algn="ctr">
              <a:spcBef>
                <a:spcPts val="0"/>
              </a:spcBef>
              <a:spcAft>
                <a:spcPts val="0"/>
              </a:spcAft>
            </a:pPr>
            <a:r>
              <a:rPr lang="en-US" sz="800" kern="1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Screws </a:t>
            </a:r>
          </a:p>
        </p:txBody>
      </p:sp>
      <p:sp>
        <p:nvSpPr>
          <p:cNvPr id="45" name="TextBox 44">
            <a:extLst>
              <a:ext uri="{FF2B5EF4-FFF2-40B4-BE49-F238E27FC236}">
                <a16:creationId xmlns:a16="http://schemas.microsoft.com/office/drawing/2014/main" id="{5A874A6B-B33D-F751-6DED-B70673B12ED2}"/>
              </a:ext>
            </a:extLst>
          </p:cNvPr>
          <p:cNvSpPr txBox="1"/>
          <p:nvPr/>
        </p:nvSpPr>
        <p:spPr>
          <a:xfrm>
            <a:off x="427843" y="6561864"/>
            <a:ext cx="7432286" cy="215444"/>
          </a:xfrm>
          <a:prstGeom prst="rect">
            <a:avLst/>
          </a:prstGeom>
          <a:noFill/>
        </p:spPr>
        <p:txBody>
          <a:bodyPr wrap="square">
            <a:spAutoFit/>
          </a:bodyPr>
          <a:lstStyle/>
          <a:p>
            <a:pPr algn="ctr"/>
            <a:r>
              <a:rPr lang="en-US" sz="800" dirty="0">
                <a:solidFill>
                  <a:srgbClr val="7030A0"/>
                </a:solidFill>
                <a:effectLst/>
                <a:latin typeface="Times New Roman" panose="02020603050405020304" pitchFamily="18" charset="0"/>
                <a:ea typeface="Calibri" panose="020F0502020204030204" pitchFamily="34" charset="0"/>
              </a:rPr>
              <a:t>LED Light Cover</a:t>
            </a:r>
            <a:r>
              <a:rPr lang="en-US" sz="800" dirty="0">
                <a:effectLst/>
              </a:rPr>
              <a:t> </a:t>
            </a:r>
            <a:endParaRPr lang="en-US" sz="800" dirty="0"/>
          </a:p>
        </p:txBody>
      </p:sp>
      <p:sp>
        <p:nvSpPr>
          <p:cNvPr id="47" name="TextBox 46">
            <a:extLst>
              <a:ext uri="{FF2B5EF4-FFF2-40B4-BE49-F238E27FC236}">
                <a16:creationId xmlns:a16="http://schemas.microsoft.com/office/drawing/2014/main" id="{C7BDB6E3-755D-89FE-8C9D-5E7F960243EE}"/>
              </a:ext>
            </a:extLst>
          </p:cNvPr>
          <p:cNvSpPr txBox="1"/>
          <p:nvPr/>
        </p:nvSpPr>
        <p:spPr>
          <a:xfrm>
            <a:off x="3002871" y="6563070"/>
            <a:ext cx="7432286" cy="215444"/>
          </a:xfrm>
          <a:prstGeom prst="rect">
            <a:avLst/>
          </a:prstGeom>
          <a:noFill/>
        </p:spPr>
        <p:txBody>
          <a:bodyPr wrap="square">
            <a:spAutoFit/>
          </a:bodyPr>
          <a:lstStyle/>
          <a:p>
            <a:pPr algn="ctr"/>
            <a:r>
              <a:rPr lang="en-US" sz="800" dirty="0">
                <a:solidFill>
                  <a:srgbClr val="7030A0"/>
                </a:solidFill>
                <a:effectLst/>
                <a:latin typeface="Times New Roman" panose="02020603050405020304" pitchFamily="18" charset="0"/>
                <a:ea typeface="Calibri" panose="020F0502020204030204" pitchFamily="34" charset="0"/>
              </a:rPr>
              <a:t>Base cover</a:t>
            </a:r>
            <a:r>
              <a:rPr lang="en-US" sz="800" dirty="0">
                <a:effectLst/>
              </a:rPr>
              <a:t> </a:t>
            </a:r>
            <a:endParaRPr lang="en-US" sz="800" dirty="0"/>
          </a:p>
        </p:txBody>
      </p:sp>
      <p:sp>
        <p:nvSpPr>
          <p:cNvPr id="49" name="TextBox 48">
            <a:extLst>
              <a:ext uri="{FF2B5EF4-FFF2-40B4-BE49-F238E27FC236}">
                <a16:creationId xmlns:a16="http://schemas.microsoft.com/office/drawing/2014/main" id="{8331F5CD-838D-4423-D5D7-DDEE800AA3BC}"/>
              </a:ext>
            </a:extLst>
          </p:cNvPr>
          <p:cNvSpPr txBox="1"/>
          <p:nvPr/>
        </p:nvSpPr>
        <p:spPr>
          <a:xfrm>
            <a:off x="5626444" y="6561864"/>
            <a:ext cx="7432286" cy="215444"/>
          </a:xfrm>
          <a:prstGeom prst="rect">
            <a:avLst/>
          </a:prstGeom>
          <a:noFill/>
        </p:spPr>
        <p:txBody>
          <a:bodyPr wrap="square">
            <a:spAutoFit/>
          </a:bodyPr>
          <a:lstStyle/>
          <a:p>
            <a:pPr algn="ctr"/>
            <a:r>
              <a:rPr lang="en-US" sz="800" dirty="0">
                <a:solidFill>
                  <a:srgbClr val="7030A0"/>
                </a:solidFill>
                <a:effectLst/>
                <a:latin typeface="Times New Roman" panose="02020603050405020304" pitchFamily="18" charset="0"/>
                <a:ea typeface="Calibri" panose="020F0502020204030204" pitchFamily="34" charset="0"/>
              </a:rPr>
              <a:t>Wire Cover</a:t>
            </a:r>
            <a:r>
              <a:rPr lang="en-US" sz="800" dirty="0">
                <a:effectLst/>
              </a:rPr>
              <a:t> </a:t>
            </a:r>
            <a:endParaRPr lang="en-US" sz="800" dirty="0"/>
          </a:p>
        </p:txBody>
      </p:sp>
    </p:spTree>
    <p:extLst>
      <p:ext uri="{BB962C8B-B14F-4D97-AF65-F5344CB8AC3E}">
        <p14:creationId xmlns:p14="http://schemas.microsoft.com/office/powerpoint/2010/main" val="1790423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2" name="Rectangle 21">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32FF29-0BF7-E7CB-C075-50616BE1DFD4}"/>
              </a:ext>
            </a:extLst>
          </p:cNvPr>
          <p:cNvSpPr>
            <a:spLocks noGrp="1"/>
          </p:cNvSpPr>
          <p:nvPr>
            <p:ph type="title"/>
          </p:nvPr>
        </p:nvSpPr>
        <p:spPr>
          <a:xfrm>
            <a:off x="0" y="2858947"/>
            <a:ext cx="5847038" cy="1448832"/>
          </a:xfrm>
        </p:spPr>
        <p:txBody>
          <a:bodyPr vert="horz" lIns="91440" tIns="45720" rIns="91440" bIns="45720" rtlCol="0" anchor="b">
            <a:normAutofit/>
          </a:bodyPr>
          <a:lstStyle/>
          <a:p>
            <a:pPr algn="ctr"/>
            <a:r>
              <a:rPr lang="en-US" sz="4400" b="1" i="0" u="sng" dirty="0">
                <a:latin typeface="Times New Roman" panose="02020603050405020304" pitchFamily="18" charset="0"/>
                <a:cs typeface="Times New Roman" panose="02020603050405020304" pitchFamily="18" charset="0"/>
              </a:rPr>
              <a:t>BILL OF MATERIALS</a:t>
            </a:r>
          </a:p>
        </p:txBody>
      </p:sp>
      <p:graphicFrame>
        <p:nvGraphicFramePr>
          <p:cNvPr id="5" name="Content Placeholder 4">
            <a:extLst>
              <a:ext uri="{FF2B5EF4-FFF2-40B4-BE49-F238E27FC236}">
                <a16:creationId xmlns:a16="http://schemas.microsoft.com/office/drawing/2014/main" id="{BB65B02F-5C4D-0E79-0C52-5A2D516F45F4}"/>
              </a:ext>
            </a:extLst>
          </p:cNvPr>
          <p:cNvGraphicFramePr>
            <a:graphicFrameLocks/>
          </p:cNvGraphicFramePr>
          <p:nvPr>
            <p:extLst>
              <p:ext uri="{D42A27DB-BD31-4B8C-83A1-F6EECF244321}">
                <p14:modId xmlns:p14="http://schemas.microsoft.com/office/powerpoint/2010/main" val="1010944050"/>
              </p:ext>
            </p:extLst>
          </p:nvPr>
        </p:nvGraphicFramePr>
        <p:xfrm>
          <a:off x="6606253" y="968553"/>
          <a:ext cx="4942282" cy="5052083"/>
        </p:xfrm>
        <a:graphic>
          <a:graphicData uri="http://schemas.openxmlformats.org/drawingml/2006/table">
            <a:tbl>
              <a:tblPr firstRow="1" firstCol="1" bandRow="1">
                <a:noFill/>
                <a:tableStyleId>{5C22544A-7EE6-4342-B048-85BDC9FD1C3A}</a:tableStyleId>
              </a:tblPr>
              <a:tblGrid>
                <a:gridCol w="606350">
                  <a:extLst>
                    <a:ext uri="{9D8B030D-6E8A-4147-A177-3AD203B41FA5}">
                      <a16:colId xmlns:a16="http://schemas.microsoft.com/office/drawing/2014/main" val="4119740532"/>
                    </a:ext>
                  </a:extLst>
                </a:gridCol>
                <a:gridCol w="1086037">
                  <a:extLst>
                    <a:ext uri="{9D8B030D-6E8A-4147-A177-3AD203B41FA5}">
                      <a16:colId xmlns:a16="http://schemas.microsoft.com/office/drawing/2014/main" val="2704200268"/>
                    </a:ext>
                  </a:extLst>
                </a:gridCol>
                <a:gridCol w="1121033">
                  <a:extLst>
                    <a:ext uri="{9D8B030D-6E8A-4147-A177-3AD203B41FA5}">
                      <a16:colId xmlns:a16="http://schemas.microsoft.com/office/drawing/2014/main" val="3639302069"/>
                    </a:ext>
                  </a:extLst>
                </a:gridCol>
                <a:gridCol w="1162848">
                  <a:extLst>
                    <a:ext uri="{9D8B030D-6E8A-4147-A177-3AD203B41FA5}">
                      <a16:colId xmlns:a16="http://schemas.microsoft.com/office/drawing/2014/main" val="2184426031"/>
                    </a:ext>
                  </a:extLst>
                </a:gridCol>
                <a:gridCol w="966014">
                  <a:extLst>
                    <a:ext uri="{9D8B030D-6E8A-4147-A177-3AD203B41FA5}">
                      <a16:colId xmlns:a16="http://schemas.microsoft.com/office/drawing/2014/main" val="538553742"/>
                    </a:ext>
                  </a:extLst>
                </a:gridCol>
              </a:tblGrid>
              <a:tr h="600939">
                <a:tc>
                  <a:txBody>
                    <a:bodyPr/>
                    <a:lstStyle/>
                    <a:p>
                      <a:pPr marL="0" marR="0" algn="ctr">
                        <a:spcBef>
                          <a:spcPts val="0"/>
                        </a:spcBef>
                        <a:spcAft>
                          <a:spcPts val="0"/>
                        </a:spcAft>
                      </a:pPr>
                      <a:r>
                        <a:rPr lang="en-US" sz="1300" b="1" kern="100" cap="none" spc="0">
                          <a:solidFill>
                            <a:schemeClr val="bg1"/>
                          </a:solidFill>
                          <a:effectLst/>
                        </a:rPr>
                        <a:t>S.NO</a:t>
                      </a:r>
                      <a:endParaRPr lang="en-US" sz="1300" b="1"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85038" marB="85038" anchor="ctr">
                    <a:lnL w="12700" cmpd="sng">
                      <a:noFill/>
                    </a:lnL>
                    <a:lnR w="12700" cmpd="sng">
                      <a:noFill/>
                    </a:lnR>
                    <a:lnT w="19050" cap="flat" cmpd="sng" algn="ctr">
                      <a:noFill/>
                      <a:prstDash val="solid"/>
                    </a:lnT>
                    <a:lnB w="38100" cmpd="sng">
                      <a:noFill/>
                    </a:lnB>
                    <a:solidFill>
                      <a:schemeClr val="tx1"/>
                    </a:solidFill>
                  </a:tcPr>
                </a:tc>
                <a:tc>
                  <a:txBody>
                    <a:bodyPr/>
                    <a:lstStyle/>
                    <a:p>
                      <a:pPr marL="0" marR="0" algn="ctr">
                        <a:spcBef>
                          <a:spcPts val="0"/>
                        </a:spcBef>
                        <a:spcAft>
                          <a:spcPts val="0"/>
                        </a:spcAft>
                      </a:pPr>
                      <a:r>
                        <a:rPr lang="en-US" sz="1300" b="1" kern="100" cap="none" spc="0">
                          <a:solidFill>
                            <a:schemeClr val="bg1"/>
                          </a:solidFill>
                          <a:effectLst/>
                        </a:rPr>
                        <a:t>PART NUMBER</a:t>
                      </a:r>
                      <a:endParaRPr lang="en-US" sz="1300" b="1"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85038" marB="85038" anchor="ctr">
                    <a:lnL w="12700" cmpd="sng">
                      <a:noFill/>
                    </a:lnL>
                    <a:lnR w="12700" cmpd="sng">
                      <a:noFill/>
                    </a:lnR>
                    <a:lnT w="19050" cap="flat" cmpd="sng" algn="ctr">
                      <a:noFill/>
                      <a:prstDash val="solid"/>
                    </a:lnT>
                    <a:lnB w="38100" cmpd="sng">
                      <a:noFill/>
                    </a:lnB>
                    <a:solidFill>
                      <a:schemeClr val="tx1"/>
                    </a:solidFill>
                  </a:tcPr>
                </a:tc>
                <a:tc>
                  <a:txBody>
                    <a:bodyPr/>
                    <a:lstStyle/>
                    <a:p>
                      <a:pPr marL="0" marR="0" algn="ctr">
                        <a:spcBef>
                          <a:spcPts val="0"/>
                        </a:spcBef>
                        <a:spcAft>
                          <a:spcPts val="0"/>
                        </a:spcAft>
                      </a:pPr>
                      <a:r>
                        <a:rPr lang="en-US" sz="1300" b="1" kern="100" cap="none" spc="0">
                          <a:solidFill>
                            <a:schemeClr val="bg1"/>
                          </a:solidFill>
                          <a:effectLst/>
                        </a:rPr>
                        <a:t>PART NAME</a:t>
                      </a:r>
                      <a:endParaRPr lang="en-US" sz="1300" b="1"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85038" marB="85038" anchor="ctr">
                    <a:lnL w="12700" cmpd="sng">
                      <a:noFill/>
                    </a:lnL>
                    <a:lnR w="12700" cmpd="sng">
                      <a:noFill/>
                    </a:lnR>
                    <a:lnT w="19050" cap="flat" cmpd="sng" algn="ctr">
                      <a:noFill/>
                      <a:prstDash val="solid"/>
                    </a:lnT>
                    <a:lnB w="38100" cmpd="sng">
                      <a:noFill/>
                    </a:lnB>
                    <a:solidFill>
                      <a:schemeClr val="tx1"/>
                    </a:solidFill>
                  </a:tcPr>
                </a:tc>
                <a:tc>
                  <a:txBody>
                    <a:bodyPr/>
                    <a:lstStyle/>
                    <a:p>
                      <a:pPr marL="0" marR="0" algn="ctr">
                        <a:spcBef>
                          <a:spcPts val="0"/>
                        </a:spcBef>
                        <a:spcAft>
                          <a:spcPts val="0"/>
                        </a:spcAft>
                      </a:pPr>
                      <a:r>
                        <a:rPr lang="en-US" sz="1300" b="1" kern="100" cap="none" spc="0">
                          <a:solidFill>
                            <a:schemeClr val="bg1"/>
                          </a:solidFill>
                          <a:effectLst/>
                        </a:rPr>
                        <a:t>PART QUANTITY</a:t>
                      </a:r>
                      <a:endParaRPr lang="en-US" sz="1300" b="1"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85038" marB="85038" anchor="ctr">
                    <a:lnL w="12700" cmpd="sng">
                      <a:noFill/>
                    </a:lnL>
                    <a:lnR w="12700" cmpd="sng">
                      <a:noFill/>
                    </a:lnR>
                    <a:lnT w="19050" cap="flat" cmpd="sng" algn="ctr">
                      <a:noFill/>
                      <a:prstDash val="solid"/>
                    </a:lnT>
                    <a:lnB w="38100" cmpd="sng">
                      <a:noFill/>
                    </a:lnB>
                    <a:solidFill>
                      <a:schemeClr val="tx1"/>
                    </a:solidFill>
                  </a:tcPr>
                </a:tc>
                <a:tc>
                  <a:txBody>
                    <a:bodyPr/>
                    <a:lstStyle/>
                    <a:p>
                      <a:pPr marL="0" marR="0" algn="ctr">
                        <a:spcBef>
                          <a:spcPts val="0"/>
                        </a:spcBef>
                        <a:spcAft>
                          <a:spcPts val="0"/>
                        </a:spcAft>
                      </a:pPr>
                      <a:r>
                        <a:rPr lang="en-US" sz="1300" b="1" kern="100" cap="none" spc="0">
                          <a:solidFill>
                            <a:schemeClr val="bg1"/>
                          </a:solidFill>
                          <a:effectLst/>
                        </a:rPr>
                        <a:t>PART MATERIAL</a:t>
                      </a:r>
                      <a:endParaRPr lang="en-US" sz="1300" b="1"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85038" marB="85038"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326640749"/>
                  </a:ext>
                </a:extLst>
              </a:tr>
              <a:tr h="289131">
                <a:tc>
                  <a:txBody>
                    <a:bodyPr/>
                    <a:lstStyle/>
                    <a:p>
                      <a:pPr marL="0" marR="0" algn="ctr">
                        <a:spcBef>
                          <a:spcPts val="0"/>
                        </a:spcBef>
                        <a:spcAft>
                          <a:spcPts val="0"/>
                        </a:spcAft>
                      </a:pPr>
                      <a:r>
                        <a:rPr lang="en-US" sz="1100" b="1" kern="100" cap="none" spc="0">
                          <a:solidFill>
                            <a:schemeClr val="tx1"/>
                          </a:solidFill>
                          <a:effectLst/>
                        </a:rPr>
                        <a:t>1</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LED-001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Lamp Base</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Plastic</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1933068321"/>
                  </a:ext>
                </a:extLst>
              </a:tr>
              <a:tr h="459208">
                <a:tc>
                  <a:txBody>
                    <a:bodyPr/>
                    <a:lstStyle/>
                    <a:p>
                      <a:pPr marL="0" marR="0" algn="ctr">
                        <a:spcBef>
                          <a:spcPts val="0"/>
                        </a:spcBef>
                        <a:spcAft>
                          <a:spcPts val="0"/>
                        </a:spcAft>
                      </a:pPr>
                      <a:r>
                        <a:rPr lang="en-US" sz="1100" b="1" kern="100" cap="none" spc="0">
                          <a:solidFill>
                            <a:schemeClr val="tx1"/>
                          </a:solidFill>
                          <a:effectLst/>
                        </a:rPr>
                        <a:t>2</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LED-002</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LED Light Holder</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Plastic</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231563801"/>
                  </a:ext>
                </a:extLst>
              </a:tr>
              <a:tr h="459208">
                <a:tc>
                  <a:txBody>
                    <a:bodyPr/>
                    <a:lstStyle/>
                    <a:p>
                      <a:pPr marL="0" marR="0" algn="ctr">
                        <a:spcBef>
                          <a:spcPts val="0"/>
                        </a:spcBef>
                        <a:spcAft>
                          <a:spcPts val="0"/>
                        </a:spcAft>
                      </a:pPr>
                      <a:r>
                        <a:rPr lang="en-US" sz="1100" b="1" kern="100" cap="none" spc="0">
                          <a:solidFill>
                            <a:schemeClr val="tx1"/>
                          </a:solidFill>
                          <a:effectLst/>
                        </a:rPr>
                        <a:t>3</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LED-003</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LED Light</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Electric Light source</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3861004926"/>
                  </a:ext>
                </a:extLst>
              </a:tr>
              <a:tr h="289131">
                <a:tc>
                  <a:txBody>
                    <a:bodyPr/>
                    <a:lstStyle/>
                    <a:p>
                      <a:pPr marL="0" marR="0" algn="ctr">
                        <a:spcBef>
                          <a:spcPts val="0"/>
                        </a:spcBef>
                        <a:spcAft>
                          <a:spcPts val="0"/>
                        </a:spcAft>
                      </a:pPr>
                      <a:r>
                        <a:rPr lang="en-US" sz="1100" b="1" kern="100" cap="none" spc="0">
                          <a:solidFill>
                            <a:schemeClr val="tx1"/>
                          </a:solidFill>
                          <a:effectLst/>
                        </a:rPr>
                        <a:t>4</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LED-004</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Aluminum Rod</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Metal</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306137558"/>
                  </a:ext>
                </a:extLst>
              </a:tr>
              <a:tr h="289131">
                <a:tc>
                  <a:txBody>
                    <a:bodyPr/>
                    <a:lstStyle/>
                    <a:p>
                      <a:pPr marL="0" marR="0" algn="ctr">
                        <a:spcBef>
                          <a:spcPts val="0"/>
                        </a:spcBef>
                        <a:spcAft>
                          <a:spcPts val="0"/>
                        </a:spcAft>
                      </a:pPr>
                      <a:r>
                        <a:rPr lang="en-US" sz="1100" b="1" kern="100" cap="none" spc="0">
                          <a:solidFill>
                            <a:schemeClr val="tx1"/>
                          </a:solidFill>
                          <a:effectLst/>
                        </a:rPr>
                        <a:t>5</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LED-005</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Power Cord</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PVC, Copper</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574835282"/>
                  </a:ext>
                </a:extLst>
              </a:tr>
              <a:tr h="289131">
                <a:tc>
                  <a:txBody>
                    <a:bodyPr/>
                    <a:lstStyle/>
                    <a:p>
                      <a:pPr marL="0" marR="0" algn="ctr">
                        <a:spcBef>
                          <a:spcPts val="0"/>
                        </a:spcBef>
                        <a:spcAft>
                          <a:spcPts val="0"/>
                        </a:spcAft>
                      </a:pPr>
                      <a:r>
                        <a:rPr lang="en-US" sz="1100" b="1" kern="100" cap="none" spc="0">
                          <a:solidFill>
                            <a:schemeClr val="tx1"/>
                          </a:solidFill>
                          <a:effectLst/>
                        </a:rPr>
                        <a:t>6</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LED-006</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Screws</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13</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Metal</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754925130"/>
                  </a:ext>
                </a:extLst>
              </a:tr>
              <a:tr h="289131">
                <a:tc>
                  <a:txBody>
                    <a:bodyPr/>
                    <a:lstStyle/>
                    <a:p>
                      <a:pPr marL="0" marR="0" algn="ctr">
                        <a:spcBef>
                          <a:spcPts val="0"/>
                        </a:spcBef>
                        <a:spcAft>
                          <a:spcPts val="0"/>
                        </a:spcAft>
                      </a:pPr>
                      <a:r>
                        <a:rPr lang="en-US" sz="1100" b="1" kern="100" cap="none" spc="0">
                          <a:solidFill>
                            <a:schemeClr val="tx1"/>
                          </a:solidFill>
                          <a:effectLst/>
                        </a:rPr>
                        <a:t>7</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LED-007</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Wire Cover</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Plastic</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857189717"/>
                  </a:ext>
                </a:extLst>
              </a:tr>
              <a:tr h="289131">
                <a:tc>
                  <a:txBody>
                    <a:bodyPr/>
                    <a:lstStyle/>
                    <a:p>
                      <a:pPr marL="0" marR="0" algn="ctr">
                        <a:spcBef>
                          <a:spcPts val="0"/>
                        </a:spcBef>
                        <a:spcAft>
                          <a:spcPts val="0"/>
                        </a:spcAft>
                      </a:pPr>
                      <a:r>
                        <a:rPr lang="en-US" sz="1100" b="1" kern="100" cap="none" spc="0">
                          <a:solidFill>
                            <a:schemeClr val="tx1"/>
                          </a:solidFill>
                          <a:effectLst/>
                        </a:rPr>
                        <a:t>8</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LED-008</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Base Cover</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Plastic</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938458478"/>
                  </a:ext>
                </a:extLst>
              </a:tr>
              <a:tr h="289131">
                <a:tc>
                  <a:txBody>
                    <a:bodyPr/>
                    <a:lstStyle/>
                    <a:p>
                      <a:pPr marL="0" marR="0" algn="ctr">
                        <a:spcBef>
                          <a:spcPts val="0"/>
                        </a:spcBef>
                        <a:spcAft>
                          <a:spcPts val="0"/>
                        </a:spcAft>
                      </a:pPr>
                      <a:r>
                        <a:rPr lang="en-US" sz="1100" b="1" kern="100" cap="none" spc="0">
                          <a:solidFill>
                            <a:schemeClr val="tx1"/>
                          </a:solidFill>
                          <a:effectLst/>
                        </a:rPr>
                        <a:t>9</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LED-009</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Metal Weight</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Metal</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3461226369"/>
                  </a:ext>
                </a:extLst>
              </a:tr>
              <a:tr h="629285">
                <a:tc>
                  <a:txBody>
                    <a:bodyPr/>
                    <a:lstStyle/>
                    <a:p>
                      <a:pPr marL="0" marR="0" algn="ctr">
                        <a:spcBef>
                          <a:spcPts val="0"/>
                        </a:spcBef>
                        <a:spcAft>
                          <a:spcPts val="0"/>
                        </a:spcAft>
                      </a:pPr>
                      <a:r>
                        <a:rPr lang="en-US" sz="1100" b="1" kern="100" cap="none" spc="0">
                          <a:solidFill>
                            <a:schemeClr val="tx1"/>
                          </a:solidFill>
                          <a:effectLst/>
                        </a:rPr>
                        <a:t>10</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LED-010</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Electric Circuit Board</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Electric Laminate Board</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194518623"/>
                  </a:ext>
                </a:extLst>
              </a:tr>
              <a:tr h="459208">
                <a:tc>
                  <a:txBody>
                    <a:bodyPr/>
                    <a:lstStyle/>
                    <a:p>
                      <a:pPr marL="0" marR="0" algn="ctr">
                        <a:spcBef>
                          <a:spcPts val="0"/>
                        </a:spcBef>
                        <a:spcAft>
                          <a:spcPts val="0"/>
                        </a:spcAft>
                      </a:pPr>
                      <a:r>
                        <a:rPr lang="en-US" sz="1100" b="1" kern="100" cap="none" spc="0">
                          <a:solidFill>
                            <a:schemeClr val="tx1"/>
                          </a:solidFill>
                          <a:effectLst/>
                        </a:rPr>
                        <a:t>11</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LED-011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Light holder Base Cover</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lgn="ctr">
                        <a:spcBef>
                          <a:spcPts val="0"/>
                        </a:spcBef>
                        <a:spcAft>
                          <a:spcPts val="0"/>
                        </a:spcAft>
                      </a:pPr>
                      <a:r>
                        <a:rPr lang="en-US" sz="1100" kern="100" cap="none" spc="0">
                          <a:solidFill>
                            <a:schemeClr val="tx1"/>
                          </a:solidFill>
                          <a:effectLst/>
                        </a:rPr>
                        <a:t>Plastic</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800801623"/>
                  </a:ext>
                </a:extLst>
              </a:tr>
              <a:tr h="289131">
                <a:tc>
                  <a:txBody>
                    <a:bodyPr/>
                    <a:lstStyle/>
                    <a:p>
                      <a:pPr marL="0" marR="0" algn="ctr">
                        <a:spcBef>
                          <a:spcPts val="0"/>
                        </a:spcBef>
                        <a:spcAft>
                          <a:spcPts val="0"/>
                        </a:spcAft>
                      </a:pPr>
                      <a:r>
                        <a:rPr lang="en-US" sz="1100" b="1" kern="100" cap="none" spc="0">
                          <a:solidFill>
                            <a:schemeClr val="tx1"/>
                          </a:solidFill>
                          <a:effectLst/>
                        </a:rPr>
                        <a:t>12</a:t>
                      </a:r>
                      <a:endParaRPr lang="en-US" sz="11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LED-012</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Light Cover</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1</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100" kern="100" cap="none" spc="0">
                          <a:solidFill>
                            <a:schemeClr val="tx1"/>
                          </a:solidFill>
                          <a:effectLst/>
                        </a:rPr>
                        <a:t>Plastic</a:t>
                      </a:r>
                      <a:endParaRPr lang="en-US"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527" marR="42519" marT="0" marB="8503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567592102"/>
                  </a:ext>
                </a:extLst>
              </a:tr>
            </a:tbl>
          </a:graphicData>
        </a:graphic>
      </p:graphicFrame>
    </p:spTree>
    <p:extLst>
      <p:ext uri="{BB962C8B-B14F-4D97-AF65-F5344CB8AC3E}">
        <p14:creationId xmlns:p14="http://schemas.microsoft.com/office/powerpoint/2010/main" val="610129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pic>
        <p:nvPicPr>
          <p:cNvPr id="14" name="Picture 13" descr="Light bulb on yellow background with sketched light beams and cord">
            <a:extLst>
              <a:ext uri="{FF2B5EF4-FFF2-40B4-BE49-F238E27FC236}">
                <a16:creationId xmlns:a16="http://schemas.microsoft.com/office/drawing/2014/main" id="{8BFC37D6-977E-30ED-7B5E-422BE25E2B47}"/>
              </a:ext>
            </a:extLst>
          </p:cNvPr>
          <p:cNvPicPr>
            <a:picLocks noChangeAspect="1"/>
          </p:cNvPicPr>
          <p:nvPr/>
        </p:nvPicPr>
        <p:blipFill rotWithShape="1">
          <a:blip r:embed="rId2"/>
          <a:srcRect t="8536"/>
          <a:stretch/>
        </p:blipFill>
        <p:spPr>
          <a:xfrm>
            <a:off x="15333" y="0"/>
            <a:ext cx="12191997" cy="6858022"/>
          </a:xfrm>
          <a:prstGeom prst="rect">
            <a:avLst/>
          </a:prstGeom>
        </p:spPr>
      </p:pic>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F1FE2-A533-5F12-CD2A-956CE723E3BB}"/>
              </a:ext>
            </a:extLst>
          </p:cNvPr>
          <p:cNvSpPr>
            <a:spLocks noGrp="1"/>
          </p:cNvSpPr>
          <p:nvPr>
            <p:ph type="title"/>
          </p:nvPr>
        </p:nvSpPr>
        <p:spPr>
          <a:xfrm>
            <a:off x="239216" y="365675"/>
            <a:ext cx="5976389" cy="3569242"/>
          </a:xfrm>
        </p:spPr>
        <p:txBody>
          <a:bodyPr vert="horz" lIns="91440" tIns="45720" rIns="91440" bIns="45720" rtlCol="0" anchor="t">
            <a:normAutofit/>
          </a:bodyPr>
          <a:lstStyle/>
          <a:p>
            <a:pPr algn="ctr"/>
            <a:r>
              <a:rPr lang="en-US" sz="2800" b="1" i="0" u="sng" dirty="0">
                <a:latin typeface="Times New Roman" panose="02020603050405020304" pitchFamily="18" charset="0"/>
                <a:cs typeface="Times New Roman" panose="02020603050405020304" pitchFamily="18" charset="0"/>
              </a:rPr>
              <a:t>STRATEGIES FOR RE-DESIGN</a:t>
            </a:r>
          </a:p>
        </p:txBody>
      </p:sp>
      <p:sp>
        <p:nvSpPr>
          <p:cNvPr id="6" name="TextBox 5">
            <a:extLst>
              <a:ext uri="{FF2B5EF4-FFF2-40B4-BE49-F238E27FC236}">
                <a16:creationId xmlns:a16="http://schemas.microsoft.com/office/drawing/2014/main" id="{62192A5D-EA10-6D51-DE5D-C72CD4606BF1}"/>
              </a:ext>
            </a:extLst>
          </p:cNvPr>
          <p:cNvSpPr txBox="1"/>
          <p:nvPr/>
        </p:nvSpPr>
        <p:spPr>
          <a:xfrm>
            <a:off x="261204" y="1118774"/>
            <a:ext cx="5834796" cy="5262979"/>
          </a:xfrm>
          <a:prstGeom prst="rect">
            <a:avLst/>
          </a:prstGeom>
          <a:noFill/>
        </p:spPr>
        <p:txBody>
          <a:bodyPr wrap="square">
            <a:spAutoFit/>
          </a:bodyPr>
          <a:lstStyle/>
          <a:p>
            <a:pPr algn="ctr"/>
            <a:r>
              <a:rPr lang="en-US" b="1" i="1" dirty="0">
                <a:effectLst/>
                <a:latin typeface="Söhne"/>
              </a:rPr>
              <a:t>Explored Opportunities:</a:t>
            </a:r>
          </a:p>
          <a:p>
            <a:pPr algn="ctr"/>
            <a:endParaRPr lang="en-US" b="1" i="1" dirty="0">
              <a:effectLst/>
              <a:latin typeface="Söhne"/>
            </a:endParaRPr>
          </a:p>
          <a:p>
            <a:pPr algn="just"/>
            <a:r>
              <a:rPr lang="en-US" sz="1600" b="1" i="0" dirty="0">
                <a:effectLst/>
                <a:latin typeface="Söhne"/>
              </a:rPr>
              <a:t>Material Selection</a:t>
            </a:r>
            <a:r>
              <a:rPr lang="en-US" sz="1600" b="0" i="0" dirty="0">
                <a:effectLst/>
                <a:latin typeface="Söhne"/>
              </a:rPr>
              <a:t>: Focus on using recycled and recyclable materials, such as recycled plastics or metals, to reduce environmental impact. This choice not only supports a circular economy but also appeals to environmentally conscious consumers.</a:t>
            </a:r>
          </a:p>
          <a:p>
            <a:pPr algn="just"/>
            <a:r>
              <a:rPr lang="en-US" sz="1600" b="1" i="0" dirty="0">
                <a:effectLst/>
                <a:latin typeface="Söhne"/>
              </a:rPr>
              <a:t>Energy-Efficient Lighting</a:t>
            </a:r>
            <a:r>
              <a:rPr lang="en-US" sz="1600" b="0" i="0" dirty="0">
                <a:effectLst/>
                <a:latin typeface="Söhne"/>
              </a:rPr>
              <a:t>: Implementing the latest LED technology </a:t>
            </a:r>
            <a:r>
              <a:rPr lang="en-US" sz="1600" dirty="0">
                <a:latin typeface="Söhne"/>
              </a:rPr>
              <a:t>is </a:t>
            </a:r>
            <a:r>
              <a:rPr lang="en-US" sz="1600" b="0" i="0" dirty="0">
                <a:effectLst/>
                <a:latin typeface="Söhne"/>
              </a:rPr>
              <a:t>crucial. LEDs are far more energy-efficient than traditional bulbs, have a longer lifespan, and reduce the lamp's overall carbon footprint.</a:t>
            </a:r>
          </a:p>
          <a:p>
            <a:pPr algn="just"/>
            <a:r>
              <a:rPr lang="en-US" sz="1600" b="1" i="0" dirty="0">
                <a:effectLst/>
                <a:latin typeface="Söhne"/>
              </a:rPr>
              <a:t>Modular Design</a:t>
            </a:r>
            <a:r>
              <a:rPr lang="en-US" sz="1600" b="0" i="0" dirty="0">
                <a:effectLst/>
                <a:latin typeface="Söhne"/>
              </a:rPr>
              <a:t>: Designing the lamp with interchangeable parts extends its lifespan. This approach allows users to replace or upgrade individual components rather than the entire lamp, reducing waste.</a:t>
            </a:r>
          </a:p>
          <a:p>
            <a:pPr algn="just"/>
            <a:r>
              <a:rPr lang="en-US" sz="1600" b="1" i="0" dirty="0">
                <a:effectLst/>
                <a:latin typeface="Söhne"/>
              </a:rPr>
              <a:t>Sustainable Packaging</a:t>
            </a:r>
            <a:r>
              <a:rPr lang="en-US" sz="1600" b="0" i="0" dirty="0">
                <a:effectLst/>
                <a:latin typeface="Söhne"/>
              </a:rPr>
              <a:t>: Opting for minimal, recyclable, or biodegradable packaging to minimize waste and environmental impact during shipping and handling.</a:t>
            </a:r>
          </a:p>
          <a:p>
            <a:pPr algn="just"/>
            <a:r>
              <a:rPr lang="en-US" sz="1600" b="1" i="0" dirty="0">
                <a:effectLst/>
                <a:latin typeface="Söhne"/>
              </a:rPr>
              <a:t>Solar Power Compatibility</a:t>
            </a:r>
            <a:r>
              <a:rPr lang="en-US" sz="1600" b="0" i="0" dirty="0">
                <a:effectLst/>
                <a:latin typeface="Söhne"/>
              </a:rPr>
              <a:t>: Investigating the feasibility of integrating a solar-powered option for the lamp to reduce reliance on grid electricity and appeal to off-grid users.</a:t>
            </a:r>
          </a:p>
        </p:txBody>
      </p:sp>
    </p:spTree>
    <p:extLst>
      <p:ext uri="{BB962C8B-B14F-4D97-AF65-F5344CB8AC3E}">
        <p14:creationId xmlns:p14="http://schemas.microsoft.com/office/powerpoint/2010/main" val="4236113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3EB73-EAEF-20D0-2D1C-E35F1344B19F}"/>
              </a:ext>
            </a:extLst>
          </p:cNvPr>
          <p:cNvSpPr>
            <a:spLocks noGrp="1"/>
          </p:cNvSpPr>
          <p:nvPr>
            <p:ph type="title"/>
          </p:nvPr>
        </p:nvSpPr>
        <p:spPr>
          <a:xfrm>
            <a:off x="6513788" y="365125"/>
            <a:ext cx="4840010" cy="1807305"/>
          </a:xfrm>
        </p:spPr>
        <p:txBody>
          <a:bodyPr>
            <a:normAutofit/>
          </a:bodyPr>
          <a:lstStyle/>
          <a:p>
            <a:pPr algn="ctr"/>
            <a:r>
              <a:rPr lang="en-US" b="1" i="0" u="sng" dirty="0">
                <a:latin typeface="Times New Roman" panose="02020603050405020304" pitchFamily="18" charset="0"/>
                <a:cs typeface="Times New Roman" panose="02020603050405020304" pitchFamily="18" charset="0"/>
              </a:rPr>
              <a:t>NON-VIABLE OPPORTUNITIES</a:t>
            </a:r>
          </a:p>
        </p:txBody>
      </p:sp>
      <p:pic>
        <p:nvPicPr>
          <p:cNvPr id="5" name="Picture 4" descr="Puzzle pieces">
            <a:extLst>
              <a:ext uri="{FF2B5EF4-FFF2-40B4-BE49-F238E27FC236}">
                <a16:creationId xmlns:a16="http://schemas.microsoft.com/office/drawing/2014/main" id="{8B502660-3498-A8F0-8F18-23A91CED21AB}"/>
              </a:ext>
            </a:extLst>
          </p:cNvPr>
          <p:cNvPicPr>
            <a:picLocks noChangeAspect="1"/>
          </p:cNvPicPr>
          <p:nvPr/>
        </p:nvPicPr>
        <p:blipFill rotWithShape="1">
          <a:blip r:embed="rId2"/>
          <a:srcRect l="24153" r="16536"/>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0FF05525-AFDC-4BAA-4DF9-3384D126BA8F}"/>
              </a:ext>
            </a:extLst>
          </p:cNvPr>
          <p:cNvSpPr>
            <a:spLocks noGrp="1"/>
          </p:cNvSpPr>
          <p:nvPr>
            <p:ph idx="1"/>
          </p:nvPr>
        </p:nvSpPr>
        <p:spPr>
          <a:xfrm>
            <a:off x="5926237" y="2333297"/>
            <a:ext cx="6116569" cy="4414744"/>
          </a:xfrm>
        </p:spPr>
        <p:txBody>
          <a:bodyPr>
            <a:normAutofit lnSpcReduction="10000"/>
          </a:bodyPr>
          <a:lstStyle/>
          <a:p>
            <a:pPr algn="just"/>
            <a:r>
              <a:rPr lang="en-US" sz="1400" b="1" dirty="0">
                <a:latin typeface="Times New Roman" panose="02020603050405020304" pitchFamily="18" charset="0"/>
                <a:cs typeface="Times New Roman" panose="02020603050405020304" pitchFamily="18" charset="0"/>
              </a:rPr>
              <a:t>Biodegradable Materials: </a:t>
            </a:r>
            <a:r>
              <a:rPr lang="en-US" sz="1400" dirty="0">
                <a:latin typeface="Times New Roman" panose="02020603050405020304" pitchFamily="18" charset="0"/>
                <a:cs typeface="Times New Roman" panose="02020603050405020304" pitchFamily="18" charset="0"/>
              </a:rPr>
              <a:t>While initially appealing, using fully biodegradable materials for structural components was not viable. These materials often lack the durability and heat resistance needed for a desk lamp, potentially compromising functionality and safety.</a:t>
            </a:r>
          </a:p>
          <a:p>
            <a:pPr algn="just"/>
            <a:r>
              <a:rPr lang="en-US" sz="1400" b="1" dirty="0">
                <a:latin typeface="Times New Roman" panose="02020603050405020304" pitchFamily="18" charset="0"/>
                <a:cs typeface="Times New Roman" panose="02020603050405020304" pitchFamily="18" charset="0"/>
              </a:rPr>
              <a:t>Hand-Cranked Power Option: </a:t>
            </a:r>
            <a:r>
              <a:rPr lang="en-US" sz="1400" dirty="0">
                <a:latin typeface="Times New Roman" panose="02020603050405020304" pitchFamily="18" charset="0"/>
                <a:cs typeface="Times New Roman" panose="02020603050405020304" pitchFamily="18" charset="0"/>
              </a:rPr>
              <a:t>Considered for its independence from electrical grids, this option was deemed impractical for a desk lamp. The effort required for the amount of light produced was not efficient or convenient for users.</a:t>
            </a:r>
          </a:p>
          <a:p>
            <a:pPr algn="just"/>
            <a:r>
              <a:rPr lang="en-US" sz="1400" b="1" dirty="0">
                <a:latin typeface="Times New Roman" panose="02020603050405020304" pitchFamily="18" charset="0"/>
                <a:cs typeface="Times New Roman" panose="02020603050405020304" pitchFamily="18" charset="0"/>
              </a:rPr>
              <a:t>Smart Connectivity Features: </a:t>
            </a:r>
            <a:r>
              <a:rPr lang="en-US" sz="1400" dirty="0">
                <a:latin typeface="Times New Roman" panose="02020603050405020304" pitchFamily="18" charset="0"/>
                <a:cs typeface="Times New Roman" panose="02020603050405020304" pitchFamily="18" charset="0"/>
              </a:rPr>
              <a:t>Adding advanced smart features (like app connectivity for remote control) was explored but not pursued. These features would significantly increase the cost and complexity of the lamp, and they don't align with the primary goal of sustainability.</a:t>
            </a:r>
          </a:p>
          <a:p>
            <a:pPr algn="just"/>
            <a:r>
              <a:rPr lang="en-US" sz="1400" b="1" dirty="0">
                <a:latin typeface="Times New Roman" panose="02020603050405020304" pitchFamily="18" charset="0"/>
                <a:cs typeface="Times New Roman" panose="02020603050405020304" pitchFamily="18" charset="0"/>
              </a:rPr>
              <a:t>Built-In Battery for Portability: </a:t>
            </a:r>
            <a:r>
              <a:rPr lang="en-US" sz="1400" dirty="0">
                <a:latin typeface="Times New Roman" panose="02020603050405020304" pitchFamily="18" charset="0"/>
                <a:cs typeface="Times New Roman" panose="02020603050405020304" pitchFamily="18" charset="0"/>
              </a:rPr>
              <a:t>While a built-in rechargeable battery would enhance portability, it would also increase the product's weight, cost, and environmental footprint due to the battery's life cycle and disposal issues.</a:t>
            </a:r>
          </a:p>
          <a:p>
            <a:pPr algn="just"/>
            <a:r>
              <a:rPr lang="en-US" sz="1400" b="1" dirty="0">
                <a:latin typeface="Times New Roman" panose="02020603050405020304" pitchFamily="18" charset="0"/>
                <a:cs typeface="Times New Roman" panose="02020603050405020304" pitchFamily="18" charset="0"/>
              </a:rPr>
              <a:t>Water-Based Power Source: </a:t>
            </a:r>
            <a:r>
              <a:rPr lang="en-US" sz="1400" dirty="0">
                <a:latin typeface="Times New Roman" panose="02020603050405020304" pitchFamily="18" charset="0"/>
                <a:cs typeface="Times New Roman" panose="02020603050405020304" pitchFamily="18" charset="0"/>
              </a:rPr>
              <a:t>Generating power through water-based technologies (like micro-hydro generators) was considered but found impractical for a desk lamp's scale and typical usage scenarios.</a:t>
            </a:r>
          </a:p>
        </p:txBody>
      </p:sp>
    </p:spTree>
    <p:extLst>
      <p:ext uri="{BB962C8B-B14F-4D97-AF65-F5344CB8AC3E}">
        <p14:creationId xmlns:p14="http://schemas.microsoft.com/office/powerpoint/2010/main" val="3802784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rgbClr val="E16D2F">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B731CBA-CB6B-681A-3B07-EB3941B27DD0}"/>
              </a:ext>
            </a:extLst>
          </p:cNvPr>
          <p:cNvSpPr>
            <a:spLocks noGrp="1"/>
          </p:cNvSpPr>
          <p:nvPr>
            <p:ph type="title"/>
          </p:nvPr>
        </p:nvSpPr>
        <p:spPr>
          <a:xfrm>
            <a:off x="838200" y="365125"/>
            <a:ext cx="10515600" cy="1325563"/>
          </a:xfrm>
        </p:spPr>
        <p:txBody>
          <a:bodyPr>
            <a:normAutofit/>
          </a:bodyPr>
          <a:lstStyle/>
          <a:p>
            <a:pPr algn="ctr"/>
            <a:r>
              <a:rPr lang="en-US" sz="3200" b="1" i="0" u="sng" dirty="0">
                <a:latin typeface="Times New Roman" panose="02020603050405020304" pitchFamily="18" charset="0"/>
                <a:cs typeface="Times New Roman" panose="02020603050405020304" pitchFamily="18" charset="0"/>
              </a:rPr>
              <a:t>IMPROVEMENT IN MATERIALS AND PRODUCTION</a:t>
            </a:r>
          </a:p>
        </p:txBody>
      </p:sp>
      <p:graphicFrame>
        <p:nvGraphicFramePr>
          <p:cNvPr id="5" name="Content Placeholder 2">
            <a:extLst>
              <a:ext uri="{FF2B5EF4-FFF2-40B4-BE49-F238E27FC236}">
                <a16:creationId xmlns:a16="http://schemas.microsoft.com/office/drawing/2014/main" id="{79CE0F34-3D77-CE72-7CCE-2774FCE2FD4A}"/>
              </a:ext>
            </a:extLst>
          </p:cNvPr>
          <p:cNvGraphicFramePr>
            <a:graphicFrameLocks noGrp="1"/>
          </p:cNvGraphicFramePr>
          <p:nvPr>
            <p:ph idx="1"/>
            <p:extLst>
              <p:ext uri="{D42A27DB-BD31-4B8C-83A1-F6EECF244321}">
                <p14:modId xmlns:p14="http://schemas.microsoft.com/office/powerpoint/2010/main" val="2613695820"/>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7575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6BFA5-836B-DE76-2EC6-F8BC9ADA810F}"/>
              </a:ext>
            </a:extLst>
          </p:cNvPr>
          <p:cNvSpPr>
            <a:spLocks noGrp="1"/>
          </p:cNvSpPr>
          <p:nvPr>
            <p:ph type="title"/>
          </p:nvPr>
        </p:nvSpPr>
        <p:spPr>
          <a:xfrm>
            <a:off x="6513788" y="365125"/>
            <a:ext cx="4840010" cy="1807305"/>
          </a:xfrm>
        </p:spPr>
        <p:txBody>
          <a:bodyPr>
            <a:normAutofit/>
          </a:bodyPr>
          <a:lstStyle/>
          <a:p>
            <a:pPr algn="ctr"/>
            <a:r>
              <a:rPr lang="en-US" b="1" i="0" u="sng" dirty="0">
                <a:latin typeface="Times New Roman" panose="02020603050405020304" pitchFamily="18" charset="0"/>
                <a:cs typeface="Times New Roman" panose="02020603050405020304" pitchFamily="18" charset="0"/>
              </a:rPr>
              <a:t>LIFE CYCLE ASSESSMENT</a:t>
            </a:r>
          </a:p>
        </p:txBody>
      </p:sp>
      <p:pic>
        <p:nvPicPr>
          <p:cNvPr id="5" name="Picture 4" descr="Light bulb on green grass">
            <a:extLst>
              <a:ext uri="{FF2B5EF4-FFF2-40B4-BE49-F238E27FC236}">
                <a16:creationId xmlns:a16="http://schemas.microsoft.com/office/drawing/2014/main" id="{E3335905-026E-82EB-DAC4-98854FFC59CC}"/>
              </a:ext>
            </a:extLst>
          </p:cNvPr>
          <p:cNvPicPr>
            <a:picLocks noChangeAspect="1"/>
          </p:cNvPicPr>
          <p:nvPr/>
        </p:nvPicPr>
        <p:blipFill rotWithShape="1">
          <a:blip r:embed="rId2"/>
          <a:srcRect l="23869" r="16596" b="-1"/>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BF89BD2-FF33-8CC2-29EA-490B99311DA3}"/>
              </a:ext>
            </a:extLst>
          </p:cNvPr>
          <p:cNvSpPr>
            <a:spLocks noGrp="1"/>
          </p:cNvSpPr>
          <p:nvPr>
            <p:ph idx="1"/>
          </p:nvPr>
        </p:nvSpPr>
        <p:spPr>
          <a:xfrm>
            <a:off x="5875508" y="2340263"/>
            <a:ext cx="6116569" cy="4152612"/>
          </a:xfrm>
        </p:spPr>
        <p:txBody>
          <a:bodyPr>
            <a:normAutofit/>
          </a:bodyPr>
          <a:lstStyle/>
          <a:p>
            <a:pPr algn="just">
              <a:lnSpc>
                <a:spcPct val="90000"/>
              </a:lnSpc>
            </a:pPr>
            <a:r>
              <a:rPr lang="en-US" sz="1600" dirty="0">
                <a:latin typeface="Times New Roman" panose="02020603050405020304" pitchFamily="18" charset="0"/>
                <a:cs typeface="Times New Roman" panose="02020603050405020304" pitchFamily="18" charset="0"/>
              </a:rPr>
              <a:t>Life Cycle Assessment (LCA) is a crucial tool in quantifying the environmental impact of products like LED desk lamps. It provides a holistic view of a product's entire lifecycle, from its creation through its use and eventual disposal. </a:t>
            </a:r>
          </a:p>
          <a:p>
            <a:pPr algn="just">
              <a:lnSpc>
                <a:spcPct val="90000"/>
              </a:lnSpc>
            </a:pPr>
            <a:r>
              <a:rPr lang="en-US" sz="1600" dirty="0">
                <a:latin typeface="Times New Roman" panose="02020603050405020304" pitchFamily="18" charset="0"/>
                <a:cs typeface="Times New Roman" panose="02020603050405020304" pitchFamily="18" charset="0"/>
              </a:rPr>
              <a:t>This comprehensive approach allows us to understand the environmental implications associated with various stages of a product's existence, helping us make informed decisions about sustainability and environmental responsibility.</a:t>
            </a:r>
          </a:p>
          <a:p>
            <a:pPr algn="just">
              <a:lnSpc>
                <a:spcPct val="90000"/>
              </a:lnSpc>
            </a:pPr>
            <a:r>
              <a:rPr lang="en-US" sz="1600" dirty="0">
                <a:latin typeface="Times New Roman" panose="02020603050405020304" pitchFamily="18" charset="0"/>
                <a:cs typeface="Times New Roman" panose="02020603050405020304" pitchFamily="18" charset="0"/>
              </a:rPr>
              <a:t>In the case of LED desk lamps, LCA helps us compare their environmental performance with traditional lighting options like incandescent bulbs. </a:t>
            </a:r>
          </a:p>
          <a:p>
            <a:pPr algn="just">
              <a:lnSpc>
                <a:spcPct val="90000"/>
              </a:lnSpc>
            </a:pPr>
            <a:r>
              <a:rPr lang="en-US" sz="1600" dirty="0">
                <a:latin typeface="Times New Roman" panose="02020603050405020304" pitchFamily="18" charset="0"/>
                <a:cs typeface="Times New Roman" panose="02020603050405020304" pitchFamily="18" charset="0"/>
              </a:rPr>
              <a:t>It considers factors such as the energy efficiency of LEDs, the materials used in their production, the reduction in greenhouse gas emissions due to lower energy consumption, and the potential for recycling or responsible disposal at the end of their lifespan.</a:t>
            </a:r>
          </a:p>
          <a:p>
            <a:pPr>
              <a:lnSpc>
                <a:spcPct val="90000"/>
              </a:lnSpc>
            </a:pPr>
            <a:endParaRPr lang="en-US" sz="1400" dirty="0">
              <a:latin typeface="Times New Roman" panose="02020603050405020304" pitchFamily="18" charset="0"/>
              <a:cs typeface="Times New Roman" panose="02020603050405020304" pitchFamily="18" charset="0"/>
            </a:endParaRPr>
          </a:p>
          <a:p>
            <a:pPr>
              <a:lnSpc>
                <a:spcPct val="90000"/>
              </a:lnSpc>
            </a:pPr>
            <a:endParaRPr lang="en-US" sz="1400" dirty="0"/>
          </a:p>
        </p:txBody>
      </p:sp>
    </p:spTree>
    <p:extLst>
      <p:ext uri="{BB962C8B-B14F-4D97-AF65-F5344CB8AC3E}">
        <p14:creationId xmlns:p14="http://schemas.microsoft.com/office/powerpoint/2010/main" val="53541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8FD1E94-B12F-434F-8027-5DBEAC55A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1">
              <a:lumMod val="85000"/>
              <a:alpha val="8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35A555F-D3D2-3CF1-1D1F-133992196EF9}"/>
              </a:ext>
            </a:extLst>
          </p:cNvPr>
          <p:cNvSpPr>
            <a:spLocks noGrp="1"/>
          </p:cNvSpPr>
          <p:nvPr>
            <p:ph type="title"/>
          </p:nvPr>
        </p:nvSpPr>
        <p:spPr>
          <a:xfrm>
            <a:off x="838200" y="365125"/>
            <a:ext cx="10515600" cy="1325563"/>
          </a:xfrm>
        </p:spPr>
        <p:txBody>
          <a:bodyPr>
            <a:normAutofit/>
          </a:bodyPr>
          <a:lstStyle/>
          <a:p>
            <a:pPr algn="ctr"/>
            <a:r>
              <a:rPr lang="en-US" b="1" i="0" u="sng" dirty="0">
                <a:latin typeface="Times New Roman" panose="02020603050405020304" pitchFamily="18" charset="0"/>
                <a:cs typeface="Times New Roman" panose="02020603050405020304" pitchFamily="18" charset="0"/>
              </a:rPr>
              <a:t>SCENARIO OVERVIEW </a:t>
            </a:r>
          </a:p>
        </p:txBody>
      </p:sp>
      <p:graphicFrame>
        <p:nvGraphicFramePr>
          <p:cNvPr id="15" name="Content Placeholder 2">
            <a:extLst>
              <a:ext uri="{FF2B5EF4-FFF2-40B4-BE49-F238E27FC236}">
                <a16:creationId xmlns:a16="http://schemas.microsoft.com/office/drawing/2014/main" id="{3C74C2F5-05DF-77ED-7A3F-D90F3D9DDF87}"/>
              </a:ext>
            </a:extLst>
          </p:cNvPr>
          <p:cNvGraphicFramePr>
            <a:graphicFrameLocks noGrp="1"/>
          </p:cNvGraphicFramePr>
          <p:nvPr>
            <p:ph idx="1"/>
            <p:extLst>
              <p:ext uri="{D42A27DB-BD31-4B8C-83A1-F6EECF244321}">
                <p14:modId xmlns:p14="http://schemas.microsoft.com/office/powerpoint/2010/main" val="1072601743"/>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3063939"/>
      </p:ext>
    </p:extLst>
  </p:cSld>
  <p:clrMapOvr>
    <a:masterClrMapping/>
  </p:clrMapOvr>
</p:sld>
</file>

<file path=ppt/theme/theme1.xml><?xml version="1.0" encoding="utf-8"?>
<a:theme xmlns:a="http://schemas.openxmlformats.org/drawingml/2006/main" name="BrushVTI">
  <a:themeElements>
    <a:clrScheme name="AnalogousFromRegularSeedRightStep">
      <a:dk1>
        <a:srgbClr val="000000"/>
      </a:dk1>
      <a:lt1>
        <a:srgbClr val="FFFFFF"/>
      </a:lt1>
      <a:dk2>
        <a:srgbClr val="3B3521"/>
      </a:dk2>
      <a:lt2>
        <a:srgbClr val="E2E6E8"/>
      </a:lt2>
      <a:accent1>
        <a:srgbClr val="E16D2F"/>
      </a:accent1>
      <a:accent2>
        <a:srgbClr val="C39C1B"/>
      </a:accent2>
      <a:accent3>
        <a:srgbClr val="94AD24"/>
      </a:accent3>
      <a:accent4>
        <a:srgbClr val="59B819"/>
      </a:accent4>
      <a:accent5>
        <a:srgbClr val="27BB29"/>
      </a:accent5>
      <a:accent6>
        <a:srgbClr val="1AB95F"/>
      </a:accent6>
      <a:hlink>
        <a:srgbClr val="3C8AB4"/>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2613</Words>
  <Application>Microsoft Macintosh PowerPoint</Application>
  <PresentationFormat>Widescreen</PresentationFormat>
  <Paragraphs>173</Paragraphs>
  <Slides>19</Slides>
  <Notes>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Century Gothic</vt:lpstr>
      <vt:lpstr>Elephant</vt:lpstr>
      <vt:lpstr>Söhne</vt:lpstr>
      <vt:lpstr>Symbol</vt:lpstr>
      <vt:lpstr>Times New Roman</vt:lpstr>
      <vt:lpstr>BrushVTI</vt:lpstr>
      <vt:lpstr>ECS 511: SUSTAINABLE MANUFACTURING</vt:lpstr>
      <vt:lpstr>INTRODUCTION   LED DESK LAMP</vt:lpstr>
      <vt:lpstr>PRODUCT DISASSEMBLY</vt:lpstr>
      <vt:lpstr>BILL OF MATERIALS</vt:lpstr>
      <vt:lpstr>STRATEGIES FOR RE-DESIGN</vt:lpstr>
      <vt:lpstr>NON-VIABLE OPPORTUNITIES</vt:lpstr>
      <vt:lpstr>IMPROVEMENT IN MATERIALS AND PRODUCTION</vt:lpstr>
      <vt:lpstr>LIFE CYCLE ASSESSMENT</vt:lpstr>
      <vt:lpstr>SCENARIO OVERVIEW </vt:lpstr>
      <vt:lpstr>LCA CALCULATIONS</vt:lpstr>
      <vt:lpstr>LCA CALCULATIONS</vt:lpstr>
      <vt:lpstr>PROCESS LEARNINGS</vt:lpstr>
      <vt:lpstr>CONCLUSION</vt:lpstr>
      <vt:lpstr>WAYS TO MAKE LED LAMP MORE SUSTAINABLE</vt:lpstr>
      <vt:lpstr>3D PRINTING</vt:lpstr>
      <vt:lpstr>PowerPoint Presentation</vt:lpstr>
      <vt:lpstr>LEARNING OUTCOMES FROM THE CLASS </vt:lpstr>
      <vt:lpstr>REFERENCES</vt:lpstr>
      <vt:lpstr>THANK YOU! 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ECS 511: SUSTAINABLE MANUFACTURING</dc:title>
  <dc:creator>Rishi Siddanth Yaga</dc:creator>
  <cp:lastModifiedBy>Rishi Siddanth Yaga</cp:lastModifiedBy>
  <cp:revision>23</cp:revision>
  <dcterms:created xsi:type="dcterms:W3CDTF">2023-12-13T19:51:52Z</dcterms:created>
  <dcterms:modified xsi:type="dcterms:W3CDTF">2023-12-14T02:52:38Z</dcterms:modified>
</cp:coreProperties>
</file>